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6"/>
  </p:notesMasterIdLst>
  <p:handoutMasterIdLst>
    <p:handoutMasterId r:id="rId97"/>
  </p:handoutMasterIdLst>
  <p:sldIdLst>
    <p:sldId id="256" r:id="rId2"/>
    <p:sldId id="371" r:id="rId3"/>
    <p:sldId id="417" r:id="rId4"/>
    <p:sldId id="376" r:id="rId5"/>
    <p:sldId id="377" r:id="rId6"/>
    <p:sldId id="378" r:id="rId7"/>
    <p:sldId id="379" r:id="rId8"/>
    <p:sldId id="381" r:id="rId9"/>
    <p:sldId id="422" r:id="rId10"/>
    <p:sldId id="423" r:id="rId11"/>
    <p:sldId id="425" r:id="rId12"/>
    <p:sldId id="426" r:id="rId13"/>
    <p:sldId id="427" r:id="rId14"/>
    <p:sldId id="332" r:id="rId15"/>
    <p:sldId id="370" r:id="rId16"/>
    <p:sldId id="413" r:id="rId17"/>
    <p:sldId id="416" r:id="rId18"/>
    <p:sldId id="402" r:id="rId19"/>
    <p:sldId id="383" r:id="rId20"/>
    <p:sldId id="384" r:id="rId21"/>
    <p:sldId id="385" r:id="rId22"/>
    <p:sldId id="441" r:id="rId23"/>
    <p:sldId id="442" r:id="rId24"/>
    <p:sldId id="400" r:id="rId25"/>
    <p:sldId id="408" r:id="rId26"/>
    <p:sldId id="409" r:id="rId27"/>
    <p:sldId id="410" r:id="rId28"/>
    <p:sldId id="393" r:id="rId29"/>
    <p:sldId id="395" r:id="rId30"/>
    <p:sldId id="397" r:id="rId31"/>
    <p:sldId id="396" r:id="rId32"/>
    <p:sldId id="398" r:id="rId33"/>
    <p:sldId id="399" r:id="rId34"/>
    <p:sldId id="401" r:id="rId35"/>
    <p:sldId id="403" r:id="rId36"/>
    <p:sldId id="531" r:id="rId37"/>
    <p:sldId id="452" r:id="rId38"/>
    <p:sldId id="391" r:id="rId39"/>
    <p:sldId id="392" r:id="rId40"/>
    <p:sldId id="453" r:id="rId41"/>
    <p:sldId id="455" r:id="rId42"/>
    <p:sldId id="456" r:id="rId43"/>
    <p:sldId id="414" r:id="rId44"/>
    <p:sldId id="415" r:id="rId45"/>
    <p:sldId id="349" r:id="rId46"/>
    <p:sldId id="372" r:id="rId47"/>
    <p:sldId id="373" r:id="rId48"/>
    <p:sldId id="424" r:id="rId49"/>
    <p:sldId id="532" r:id="rId50"/>
    <p:sldId id="470" r:id="rId51"/>
    <p:sldId id="471" r:id="rId52"/>
    <p:sldId id="472" r:id="rId53"/>
    <p:sldId id="473" r:id="rId54"/>
    <p:sldId id="474" r:id="rId55"/>
    <p:sldId id="475" r:id="rId56"/>
    <p:sldId id="406" r:id="rId57"/>
    <p:sldId id="476" r:id="rId58"/>
    <p:sldId id="477" r:id="rId59"/>
    <p:sldId id="478" r:id="rId60"/>
    <p:sldId id="430" r:id="rId61"/>
    <p:sldId id="479" r:id="rId62"/>
    <p:sldId id="480" r:id="rId63"/>
    <p:sldId id="375" r:id="rId64"/>
    <p:sldId id="387" r:id="rId65"/>
    <p:sldId id="388" r:id="rId66"/>
    <p:sldId id="389" r:id="rId67"/>
    <p:sldId id="533" r:id="rId68"/>
    <p:sldId id="486" r:id="rId69"/>
    <p:sldId id="439" r:id="rId70"/>
    <p:sldId id="492" r:id="rId71"/>
    <p:sldId id="496" r:id="rId72"/>
    <p:sldId id="497" r:id="rId73"/>
    <p:sldId id="500" r:id="rId74"/>
    <p:sldId id="501" r:id="rId75"/>
    <p:sldId id="502" r:id="rId76"/>
    <p:sldId id="504" r:id="rId77"/>
    <p:sldId id="505" r:id="rId78"/>
    <p:sldId id="506" r:id="rId79"/>
    <p:sldId id="507" r:id="rId80"/>
    <p:sldId id="508" r:id="rId81"/>
    <p:sldId id="509" r:id="rId82"/>
    <p:sldId id="511" r:id="rId83"/>
    <p:sldId id="512" r:id="rId84"/>
    <p:sldId id="513" r:id="rId85"/>
    <p:sldId id="514" r:id="rId86"/>
    <p:sldId id="517" r:id="rId87"/>
    <p:sldId id="521" r:id="rId88"/>
    <p:sldId id="523" r:id="rId89"/>
    <p:sldId id="524" r:id="rId90"/>
    <p:sldId id="525" r:id="rId91"/>
    <p:sldId id="526" r:id="rId92"/>
    <p:sldId id="528" r:id="rId93"/>
    <p:sldId id="529" r:id="rId94"/>
    <p:sldId id="530" r:id="rId95"/>
  </p:sldIdLst>
  <p:sldSz cx="9144000" cy="6858000" type="screen4x3"/>
  <p:notesSz cx="6797675" cy="9926638"/>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706"/>
  </p:normalViewPr>
  <p:slideViewPr>
    <p:cSldViewPr>
      <p:cViewPr varScale="1">
        <p:scale>
          <a:sx n="74" d="100"/>
          <a:sy n="74" d="100"/>
        </p:scale>
        <p:origin x="390" y="66"/>
      </p:cViewPr>
      <p:guideLst>
        <p:guide orient="horz" pos="2160"/>
        <p:guide pos="2880"/>
      </p:guideLst>
    </p:cSldViewPr>
  </p:slideViewPr>
  <p:notesTextViewPr>
    <p:cViewPr>
      <p:scale>
        <a:sx n="60" d="100"/>
        <a:sy n="6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endParaRPr lang="es-ES"/>
          </a:p>
        </p:txBody>
      </p:sp>
      <p:sp>
        <p:nvSpPr>
          <p:cNvPr id="4" name="3 Marcador de pie de página"/>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s-ES"/>
          </a:p>
        </p:txBody>
      </p:sp>
      <p:sp>
        <p:nvSpPr>
          <p:cNvPr id="5" name="4 Marcador de número de diapositiva"/>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00126DA0-8831-4388-A0C1-75CBCA8CDF4A}" type="slidenum">
              <a:rPr lang="es-ES" smtClean="0"/>
              <a:t>‹Nº›</a:t>
            </a:fld>
            <a:endParaRPr lang="es-ES"/>
          </a:p>
        </p:txBody>
      </p:sp>
    </p:spTree>
    <p:extLst>
      <p:ext uri="{BB962C8B-B14F-4D97-AF65-F5344CB8AC3E}">
        <p14:creationId xmlns:p14="http://schemas.microsoft.com/office/powerpoint/2010/main" val="478199988"/>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endParaRPr lang="es-ES"/>
          </a:p>
        </p:txBody>
      </p:sp>
      <p:sp>
        <p:nvSpPr>
          <p:cNvPr id="4" name="3 Marcador de imagen de diapositiva"/>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1F60383F-98DE-4CF4-B3DD-337F7ABA0745}" type="slidenum">
              <a:rPr lang="es-ES" smtClean="0"/>
              <a:t>‹Nº›</a:t>
            </a:fld>
            <a:endParaRPr lang="es-ES"/>
          </a:p>
        </p:txBody>
      </p:sp>
    </p:spTree>
    <p:extLst>
      <p:ext uri="{BB962C8B-B14F-4D97-AF65-F5344CB8AC3E}">
        <p14:creationId xmlns:p14="http://schemas.microsoft.com/office/powerpoint/2010/main" val="3334084912"/>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1F60383F-98DE-4CF4-B3DD-337F7ABA0745}" type="slidenum">
              <a:rPr lang="es-ES" smtClean="0"/>
              <a:t>27</a:t>
            </a:fld>
            <a:endParaRPr lang="es-ES"/>
          </a:p>
        </p:txBody>
      </p:sp>
      <p:sp>
        <p:nvSpPr>
          <p:cNvPr id="5" name="4 Marcador de fecha"/>
          <p:cNvSpPr>
            <a:spLocks noGrp="1"/>
          </p:cNvSpPr>
          <p:nvPr>
            <p:ph type="dt" idx="11"/>
          </p:nvPr>
        </p:nvSpPr>
        <p:spPr/>
        <p:txBody>
          <a:bodyPr/>
          <a:lstStyle/>
          <a:p>
            <a:endParaRPr lang="es-ES"/>
          </a:p>
        </p:txBody>
      </p:sp>
    </p:spTree>
    <p:extLst>
      <p:ext uri="{BB962C8B-B14F-4D97-AF65-F5344CB8AC3E}">
        <p14:creationId xmlns:p14="http://schemas.microsoft.com/office/powerpoint/2010/main" val="1391863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2426" y="2895600"/>
            <a:ext cx="4572000" cy="13687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15" name="Rectangle 14"/>
          <p:cNvSpPr/>
          <p:nvPr/>
        </p:nvSpPr>
        <p:spPr>
          <a:xfrm>
            <a:off x="0" y="4743451"/>
            <a:ext cx="9144000" cy="21145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p:cNvCxnSpPr/>
          <p:nvPr/>
        </p:nvCxnSpPr>
        <p:spPr>
          <a:xfrm>
            <a:off x="0" y="4714875"/>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Date Placeholder 21"/>
          <p:cNvSpPr>
            <a:spLocks noGrp="1"/>
          </p:cNvSpPr>
          <p:nvPr>
            <p:ph type="dt" sz="half" idx="10"/>
          </p:nvPr>
        </p:nvSpPr>
        <p:spPr/>
        <p:txBody>
          <a:bodyPr/>
          <a:lstStyle/>
          <a:p>
            <a:endParaRPr lang="es-ES"/>
          </a:p>
        </p:txBody>
      </p:sp>
      <p:sp>
        <p:nvSpPr>
          <p:cNvPr id="23" name="Slide Number Placeholder 22"/>
          <p:cNvSpPr>
            <a:spLocks noGrp="1"/>
          </p:cNvSpPr>
          <p:nvPr>
            <p:ph type="sldNum" sz="quarter" idx="11"/>
          </p:nvPr>
        </p:nvSpPr>
        <p:spPr/>
        <p:txBody>
          <a:bodyPr/>
          <a:lstStyle/>
          <a:p>
            <a:fld id="{BA4A2DD8-C722-4BBF-A436-E93277B37D4F}" type="slidenum">
              <a:rPr lang="es-ES" smtClean="0"/>
              <a:t>‹Nº›</a:t>
            </a:fld>
            <a:endParaRPr lang="es-ES"/>
          </a:p>
        </p:txBody>
      </p:sp>
      <p:sp>
        <p:nvSpPr>
          <p:cNvPr id="24" name="Footer Placeholder 23"/>
          <p:cNvSpPr>
            <a:spLocks noGrp="1"/>
          </p:cNvSpPr>
          <p:nvPr>
            <p:ph type="ftr" sz="quarter" idx="12"/>
          </p:nvPr>
        </p:nvSpPr>
        <p:spPr/>
        <p:txBody>
          <a:bodyPr/>
          <a:lstStyle/>
          <a:p>
            <a:endParaRPr lang="es-ES"/>
          </a:p>
        </p:txBody>
      </p:sp>
      <p:sp>
        <p:nvSpPr>
          <p:cNvPr id="12" name="Title 11"/>
          <p:cNvSpPr>
            <a:spLocks noGrp="1"/>
          </p:cNvSpPr>
          <p:nvPr>
            <p:ph type="title"/>
          </p:nvPr>
        </p:nvSpPr>
        <p:spPr>
          <a:xfrm>
            <a:off x="352426" y="457200"/>
            <a:ext cx="7680960" cy="2438399"/>
          </a:xfrm>
        </p:spPr>
        <p:txBody>
          <a:bodyPr>
            <a:normAutofit/>
          </a:bodyPr>
          <a:lstStyle>
            <a:lvl1pPr>
              <a:spcBef>
                <a:spcPts val="0"/>
              </a:spcBef>
              <a:defRPr kumimoji="0" lang="en-US" sz="6000" b="1" i="0" u="none" strike="noStrike" kern="1200" cap="none" spc="0" normalizeH="0" baseline="0" noProof="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r>
              <a:rPr lang="es-ES"/>
              <a:t>Haga clic para modificar el estilo de título del patrón</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ontent Placeholder 30"/>
          <p:cNvSpPr>
            <a:spLocks noGrp="1"/>
          </p:cNvSpPr>
          <p:nvPr>
            <p:ph sz="quarter" idx="13"/>
          </p:nvPr>
        </p:nvSpPr>
        <p:spPr>
          <a:xfrm>
            <a:off x="352426" y="1463040"/>
            <a:ext cx="7680960" cy="47244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2" name="Date Placeholder 11"/>
          <p:cNvSpPr>
            <a:spLocks noGrp="1"/>
          </p:cNvSpPr>
          <p:nvPr>
            <p:ph type="dt" sz="half" idx="14"/>
          </p:nvPr>
        </p:nvSpPr>
        <p:spPr/>
        <p:txBody>
          <a:bodyPr/>
          <a:lstStyle/>
          <a:p>
            <a:endParaRPr lang="es-ES"/>
          </a:p>
        </p:txBody>
      </p:sp>
      <p:sp>
        <p:nvSpPr>
          <p:cNvPr id="19" name="Slide Number Placeholder 18"/>
          <p:cNvSpPr>
            <a:spLocks noGrp="1"/>
          </p:cNvSpPr>
          <p:nvPr>
            <p:ph type="sldNum" sz="quarter" idx="15"/>
          </p:nvPr>
        </p:nvSpPr>
        <p:spPr/>
        <p:txBody>
          <a:bodyPr/>
          <a:lstStyle/>
          <a:p>
            <a:fld id="{BA4A2DD8-C722-4BBF-A436-E93277B37D4F}" type="slidenum">
              <a:rPr lang="es-ES" smtClean="0"/>
              <a:t>‹Nº›</a:t>
            </a:fld>
            <a:endParaRPr lang="es-ES"/>
          </a:p>
        </p:txBody>
      </p:sp>
      <p:sp>
        <p:nvSpPr>
          <p:cNvPr id="21" name="Footer Placeholder 20"/>
          <p:cNvSpPr>
            <a:spLocks noGrp="1"/>
          </p:cNvSpPr>
          <p:nvPr>
            <p:ph type="ftr" sz="quarter" idx="16"/>
          </p:nvPr>
        </p:nvSpPr>
        <p:spPr/>
        <p:txBody>
          <a:bodyPr/>
          <a:lstStyle/>
          <a:p>
            <a:endParaRPr lang="es-ES"/>
          </a:p>
        </p:txBody>
      </p:sp>
      <p:sp>
        <p:nvSpPr>
          <p:cNvPr id="8" name="Title 7"/>
          <p:cNvSpPr>
            <a:spLocks noGrp="1"/>
          </p:cNvSpPr>
          <p:nvPr>
            <p:ph type="title"/>
          </p:nvPr>
        </p:nvSpPr>
        <p:spPr/>
        <p:txBody>
          <a:bodyPr/>
          <a:lstStyle/>
          <a:p>
            <a:r>
              <a:rPr lang="es-ES"/>
              <a:t>Haga clic para modificar el estilo de título del patrón</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ubtitle 2"/>
          <p:cNvSpPr>
            <a:spLocks noGrp="1"/>
          </p:cNvSpPr>
          <p:nvPr>
            <p:ph type="subTitle" idx="1"/>
          </p:nvPr>
        </p:nvSpPr>
        <p:spPr>
          <a:xfrm>
            <a:off x="352426" y="4003302"/>
            <a:ext cx="4572000" cy="11782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16" name="Date Placeholder 15"/>
          <p:cNvSpPr>
            <a:spLocks noGrp="1"/>
          </p:cNvSpPr>
          <p:nvPr>
            <p:ph type="dt" sz="half" idx="10"/>
          </p:nvPr>
        </p:nvSpPr>
        <p:spPr/>
        <p:txBody>
          <a:bodyPr/>
          <a:lstStyle/>
          <a:p>
            <a:endParaRPr lang="es-ES"/>
          </a:p>
        </p:txBody>
      </p:sp>
      <p:sp>
        <p:nvSpPr>
          <p:cNvPr id="20" name="Slide Number Placeholder 19"/>
          <p:cNvSpPr>
            <a:spLocks noGrp="1"/>
          </p:cNvSpPr>
          <p:nvPr>
            <p:ph type="sldNum" sz="quarter" idx="11"/>
          </p:nvPr>
        </p:nvSpPr>
        <p:spPr/>
        <p:txBody>
          <a:bodyPr/>
          <a:lstStyle/>
          <a:p>
            <a:fld id="{BA4A2DD8-C722-4BBF-A436-E93277B37D4F}" type="slidenum">
              <a:rPr lang="es-ES" smtClean="0"/>
              <a:t>‹Nº›</a:t>
            </a:fld>
            <a:endParaRPr lang="es-ES"/>
          </a:p>
        </p:txBody>
      </p:sp>
      <p:sp>
        <p:nvSpPr>
          <p:cNvPr id="21" name="Footer Placeholder 20"/>
          <p:cNvSpPr>
            <a:spLocks noGrp="1"/>
          </p:cNvSpPr>
          <p:nvPr>
            <p:ph type="ftr" sz="quarter" idx="12"/>
          </p:nvPr>
        </p:nvSpPr>
        <p:spPr/>
        <p:txBody>
          <a:bodyPr/>
          <a:lstStyle/>
          <a:p>
            <a:endParaRPr lang="es-ES"/>
          </a:p>
        </p:txBody>
      </p:sp>
      <p:sp>
        <p:nvSpPr>
          <p:cNvPr id="13" name="Rectangle 12"/>
          <p:cNvSpPr/>
          <p:nvPr/>
        </p:nvSpPr>
        <p:spPr>
          <a:xfrm>
            <a:off x="0" y="0"/>
            <a:ext cx="9144000" cy="182880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4439" y="182880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itle 13"/>
          <p:cNvSpPr>
            <a:spLocks noGrp="1"/>
          </p:cNvSpPr>
          <p:nvPr>
            <p:ph type="title"/>
          </p:nvPr>
        </p:nvSpPr>
        <p:spPr>
          <a:xfrm>
            <a:off x="354366" y="1990078"/>
            <a:ext cx="8439912" cy="1984248"/>
          </a:xfrm>
        </p:spPr>
        <p:txBody>
          <a:bodyPr>
            <a:noAutofit/>
          </a:bodyPr>
          <a:lstStyle>
            <a:lvl1pPr>
              <a:defRPr kumimoji="0" lang="en-US" sz="6000" b="1" i="0" u="none" strike="noStrike" kern="1200" cap="none" spc="0" normalizeH="0" baseline="0" noProof="0" dirty="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pPr marL="0" marR="0" lvl="0" indent="0" algn="l" defTabSz="914400" rtl="0" eaLnBrk="1" fontAlgn="auto" latinLnBrk="0" hangingPunct="1">
              <a:lnSpc>
                <a:spcPct val="100000"/>
              </a:lnSpc>
              <a:spcBef>
                <a:spcPts val="400"/>
              </a:spcBef>
              <a:spcAft>
                <a:spcPts val="0"/>
              </a:spcAft>
              <a:buClrTx/>
              <a:buSzTx/>
              <a:buFontTx/>
              <a:buNone/>
              <a:tabLst/>
              <a:defRPr/>
            </a:pPr>
            <a:r>
              <a:rPr lang="es-ES"/>
              <a:t>Haga clic para modificar el estilo de título del patrón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11"/>
          <p:cNvSpPr>
            <a:spLocks noGrp="1"/>
          </p:cNvSpPr>
          <p:nvPr>
            <p:ph sz="quarter" idx="14"/>
          </p:nvPr>
        </p:nvSpPr>
        <p:spPr>
          <a:xfrm>
            <a:off x="4901184"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8" name="Content Placeholder 30"/>
          <p:cNvSpPr>
            <a:spLocks noGrp="1"/>
          </p:cNvSpPr>
          <p:nvPr>
            <p:ph sz="quarter" idx="13"/>
          </p:nvPr>
        </p:nvSpPr>
        <p:spPr>
          <a:xfrm>
            <a:off x="352426"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27" name="Title 26"/>
          <p:cNvSpPr>
            <a:spLocks noGrp="1"/>
          </p:cNvSpPr>
          <p:nvPr>
            <p:ph type="title"/>
          </p:nvPr>
        </p:nvSpPr>
        <p:spPr/>
        <p:txBody>
          <a:bodyPr/>
          <a:lstStyle/>
          <a:p>
            <a:r>
              <a:rPr lang="es-ES"/>
              <a:t>Haga clic para modificar el estilo de título del patrón</a:t>
            </a:r>
            <a:endParaRPr lang="en-US" dirty="0"/>
          </a:p>
        </p:txBody>
      </p:sp>
      <p:sp>
        <p:nvSpPr>
          <p:cNvPr id="20" name="Date Placeholder 19"/>
          <p:cNvSpPr>
            <a:spLocks noGrp="1"/>
          </p:cNvSpPr>
          <p:nvPr>
            <p:ph type="dt" sz="half" idx="15"/>
          </p:nvPr>
        </p:nvSpPr>
        <p:spPr/>
        <p:txBody>
          <a:bodyPr/>
          <a:lstStyle/>
          <a:p>
            <a:endParaRPr lang="es-ES"/>
          </a:p>
        </p:txBody>
      </p:sp>
      <p:sp>
        <p:nvSpPr>
          <p:cNvPr id="25" name="Slide Number Placeholder 24"/>
          <p:cNvSpPr>
            <a:spLocks noGrp="1"/>
          </p:cNvSpPr>
          <p:nvPr>
            <p:ph type="sldNum" sz="quarter" idx="16"/>
          </p:nvPr>
        </p:nvSpPr>
        <p:spPr/>
        <p:txBody>
          <a:bodyPr/>
          <a:lstStyle/>
          <a:p>
            <a:fld id="{BA4A2DD8-C722-4BBF-A436-E93277B37D4F}" type="slidenum">
              <a:rPr lang="es-ES" smtClean="0"/>
              <a:t>‹Nº›</a:t>
            </a:fld>
            <a:endParaRPr lang="es-ES"/>
          </a:p>
        </p:txBody>
      </p:sp>
      <p:sp>
        <p:nvSpPr>
          <p:cNvPr id="26" name="Footer Placeholder 25"/>
          <p:cNvSpPr>
            <a:spLocks noGrp="1"/>
          </p:cNvSpPr>
          <p:nvPr>
            <p:ph type="ftr" sz="quarter" idx="17"/>
          </p:nvPr>
        </p:nvSpPr>
        <p:spPr/>
        <p:txBody>
          <a:bodyPr/>
          <a:lstStyle/>
          <a:p>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3" name="Rectangle 12"/>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3"/>
          <p:cNvSpPr>
            <a:spLocks noGrp="1"/>
          </p:cNvSpPr>
          <p:nvPr>
            <p:ph type="body" sz="half" idx="2"/>
          </p:nvPr>
        </p:nvSpPr>
        <p:spPr>
          <a:xfrm>
            <a:off x="352426"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19" name="Text Placeholder 3"/>
          <p:cNvSpPr>
            <a:spLocks noGrp="1"/>
          </p:cNvSpPr>
          <p:nvPr>
            <p:ph type="body" sz="half" idx="15"/>
          </p:nvPr>
        </p:nvSpPr>
        <p:spPr>
          <a:xfrm>
            <a:off x="4900613"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22" name="Content Placeholder 11"/>
          <p:cNvSpPr>
            <a:spLocks noGrp="1"/>
          </p:cNvSpPr>
          <p:nvPr>
            <p:ph sz="quarter" idx="14"/>
          </p:nvPr>
        </p:nvSpPr>
        <p:spPr>
          <a:xfrm>
            <a:off x="4900613"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28" name="Content Placeholder 30"/>
          <p:cNvSpPr>
            <a:spLocks noGrp="1"/>
          </p:cNvSpPr>
          <p:nvPr>
            <p:ph sz="quarter" idx="13"/>
          </p:nvPr>
        </p:nvSpPr>
        <p:spPr>
          <a:xfrm>
            <a:off x="352426"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30" name="Title 29"/>
          <p:cNvSpPr>
            <a:spLocks noGrp="1"/>
          </p:cNvSpPr>
          <p:nvPr>
            <p:ph type="title"/>
          </p:nvPr>
        </p:nvSpPr>
        <p:spPr/>
        <p:txBody>
          <a:bodyPr/>
          <a:lstStyle/>
          <a:p>
            <a:r>
              <a:rPr lang="es-ES"/>
              <a:t>Haga clic para modificar el estilo de título del patrón</a:t>
            </a:r>
            <a:endParaRPr lang="en-US"/>
          </a:p>
        </p:txBody>
      </p:sp>
      <p:sp>
        <p:nvSpPr>
          <p:cNvPr id="20" name="Date Placeholder 19"/>
          <p:cNvSpPr>
            <a:spLocks noGrp="1"/>
          </p:cNvSpPr>
          <p:nvPr>
            <p:ph type="dt" sz="half" idx="16"/>
          </p:nvPr>
        </p:nvSpPr>
        <p:spPr/>
        <p:txBody>
          <a:bodyPr/>
          <a:lstStyle/>
          <a:p>
            <a:endParaRPr lang="es-ES"/>
          </a:p>
        </p:txBody>
      </p:sp>
      <p:sp>
        <p:nvSpPr>
          <p:cNvPr id="24" name="Slide Number Placeholder 23"/>
          <p:cNvSpPr>
            <a:spLocks noGrp="1"/>
          </p:cNvSpPr>
          <p:nvPr>
            <p:ph type="sldNum" sz="quarter" idx="17"/>
          </p:nvPr>
        </p:nvSpPr>
        <p:spPr/>
        <p:txBody>
          <a:bodyPr/>
          <a:lstStyle/>
          <a:p>
            <a:fld id="{BA4A2DD8-C722-4BBF-A436-E93277B37D4F}" type="slidenum">
              <a:rPr lang="es-ES" smtClean="0"/>
              <a:t>‹Nº›</a:t>
            </a:fld>
            <a:endParaRPr lang="es-ES"/>
          </a:p>
        </p:txBody>
      </p:sp>
      <p:sp>
        <p:nvSpPr>
          <p:cNvPr id="29" name="Footer Placeholder 28"/>
          <p:cNvSpPr>
            <a:spLocks noGrp="1"/>
          </p:cNvSpPr>
          <p:nvPr>
            <p:ph type="ftr" sz="quarter" idx="18"/>
          </p:nvPr>
        </p:nvSpPr>
        <p:spPr/>
        <p:txBody>
          <a:bodyPr/>
          <a:lstStyle/>
          <a:p>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ate Placeholder 10"/>
          <p:cNvSpPr>
            <a:spLocks noGrp="1"/>
          </p:cNvSpPr>
          <p:nvPr>
            <p:ph type="dt" sz="half" idx="10"/>
          </p:nvPr>
        </p:nvSpPr>
        <p:spPr/>
        <p:txBody>
          <a:bodyPr/>
          <a:lstStyle/>
          <a:p>
            <a:endParaRPr lang="es-ES"/>
          </a:p>
        </p:txBody>
      </p:sp>
      <p:sp>
        <p:nvSpPr>
          <p:cNvPr id="14" name="Slide Number Placeholder 13"/>
          <p:cNvSpPr>
            <a:spLocks noGrp="1"/>
          </p:cNvSpPr>
          <p:nvPr>
            <p:ph type="sldNum" sz="quarter" idx="11"/>
          </p:nvPr>
        </p:nvSpPr>
        <p:spPr/>
        <p:txBody>
          <a:bodyPr/>
          <a:lstStyle/>
          <a:p>
            <a:fld id="{BA4A2DD8-C722-4BBF-A436-E93277B37D4F}" type="slidenum">
              <a:rPr lang="es-ES" smtClean="0"/>
              <a:t>‹Nº›</a:t>
            </a:fld>
            <a:endParaRPr lang="es-ES"/>
          </a:p>
        </p:txBody>
      </p:sp>
      <p:sp>
        <p:nvSpPr>
          <p:cNvPr id="18" name="Footer Placeholder 17"/>
          <p:cNvSpPr>
            <a:spLocks noGrp="1"/>
          </p:cNvSpPr>
          <p:nvPr>
            <p:ph type="ftr" sz="quarter" idx="12"/>
          </p:nvPr>
        </p:nvSpPr>
        <p:spPr/>
        <p:txBody>
          <a:bodyPr/>
          <a:lstStyle/>
          <a:p>
            <a:endParaRPr lang="es-ES"/>
          </a:p>
        </p:txBody>
      </p:sp>
      <p:sp>
        <p:nvSpPr>
          <p:cNvPr id="15" name="Title 14"/>
          <p:cNvSpPr>
            <a:spLocks noGrp="1"/>
          </p:cNvSpPr>
          <p:nvPr>
            <p:ph type="title"/>
          </p:nvPr>
        </p:nvSpPr>
        <p:spPr/>
        <p:txBody>
          <a:bodyPr/>
          <a:lstStyle/>
          <a:p>
            <a:r>
              <a:rPr lang="es-ES"/>
              <a:t>Haga clic para modificar el estilo de título del patrón</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p:cNvSpPr>
            <a:spLocks noGrp="1"/>
          </p:cNvSpPr>
          <p:nvPr>
            <p:ph type="dt" sz="half" idx="10"/>
          </p:nvPr>
        </p:nvSpPr>
        <p:spPr/>
        <p:txBody>
          <a:bodyPr/>
          <a:lstStyle/>
          <a:p>
            <a:endParaRPr lang="es-ES"/>
          </a:p>
        </p:txBody>
      </p:sp>
      <p:sp>
        <p:nvSpPr>
          <p:cNvPr id="12" name="Slide Number Placeholder 11"/>
          <p:cNvSpPr>
            <a:spLocks noGrp="1"/>
          </p:cNvSpPr>
          <p:nvPr>
            <p:ph type="sldNum" sz="quarter" idx="11"/>
          </p:nvPr>
        </p:nvSpPr>
        <p:spPr/>
        <p:txBody>
          <a:bodyPr/>
          <a:lstStyle/>
          <a:p>
            <a:fld id="{BA4A2DD8-C722-4BBF-A436-E93277B37D4F}" type="slidenum">
              <a:rPr lang="es-ES" smtClean="0"/>
              <a:t>‹Nº›</a:t>
            </a:fld>
            <a:endParaRPr lang="es-ES"/>
          </a:p>
        </p:txBody>
      </p:sp>
      <p:sp>
        <p:nvSpPr>
          <p:cNvPr id="13" name="Footer Placeholder 12"/>
          <p:cNvSpPr>
            <a:spLocks noGrp="1"/>
          </p:cNvSpPr>
          <p:nvPr>
            <p:ph type="ftr" sz="quarter" idx="12"/>
          </p:nvPr>
        </p:nvSpPr>
        <p:spPr/>
        <p:txBody>
          <a:bodyPr/>
          <a:lstStyle/>
          <a:p>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0" y="5734050"/>
            <a:ext cx="9144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itle 23"/>
          <p:cNvSpPr>
            <a:spLocks noGrp="1"/>
          </p:cNvSpPr>
          <p:nvPr>
            <p:ph type="title"/>
          </p:nvPr>
        </p:nvSpPr>
        <p:spPr/>
        <p:txBody>
          <a:bodyPr/>
          <a:lstStyle/>
          <a:p>
            <a:r>
              <a:rPr lang="es-ES"/>
              <a:t>Haga clic para modificar el estilo de título del patrón</a:t>
            </a:r>
            <a:endParaRPr lang="en-US"/>
          </a:p>
        </p:txBody>
      </p:sp>
      <p:sp>
        <p:nvSpPr>
          <p:cNvPr id="11" name="Text Placeholder 3"/>
          <p:cNvSpPr>
            <a:spLocks noGrp="1"/>
          </p:cNvSpPr>
          <p:nvPr>
            <p:ph type="body" sz="half" idx="2"/>
          </p:nvPr>
        </p:nvSpPr>
        <p:spPr>
          <a:xfrm>
            <a:off x="352426" y="1463040"/>
            <a:ext cx="3381375" cy="3967162"/>
          </a:xfrm>
        </p:spPr>
        <p:txBody>
          <a:bodyPr>
            <a:normAutofit/>
          </a:bodyPr>
          <a:lstStyle>
            <a:lvl1pPr marL="0" indent="0">
              <a:lnSpc>
                <a:spcPct val="150000"/>
              </a:lnSpc>
              <a:buNone/>
              <a:defRPr sz="1600" b="0" i="1" spc="0" baseline="0">
                <a:solidFill>
                  <a:schemeClr val="tx2"/>
                </a:solidFill>
                <a:latin typeface="+mn-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16" name="Content Placeholder 11"/>
          <p:cNvSpPr>
            <a:spLocks noGrp="1"/>
          </p:cNvSpPr>
          <p:nvPr>
            <p:ph sz="quarter" idx="14"/>
          </p:nvPr>
        </p:nvSpPr>
        <p:spPr>
          <a:xfrm>
            <a:off x="4105275" y="1463040"/>
            <a:ext cx="4681538" cy="3968496"/>
          </a:xfrm>
        </p:spPr>
        <p:txBody>
          <a:bodyPr>
            <a:normAutofit/>
          </a:bodyPr>
          <a:lstStyle>
            <a:lvl1pPr>
              <a:defRPr sz="1600"/>
            </a:lvl1pPr>
            <a:lvl2pPr>
              <a:defRPr sz="1600"/>
            </a:lvl2pPr>
            <a:lvl3pPr>
              <a:defRPr sz="1600"/>
            </a:lvl3pPr>
            <a:lvl4pPr>
              <a:defRPr sz="1600"/>
            </a:lvl4pPr>
            <a:lvl5pPr>
              <a:defRPr sz="1600"/>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Date Placeholder 12"/>
          <p:cNvSpPr>
            <a:spLocks noGrp="1"/>
          </p:cNvSpPr>
          <p:nvPr>
            <p:ph type="dt" sz="half" idx="15"/>
          </p:nvPr>
        </p:nvSpPr>
        <p:spPr/>
        <p:txBody>
          <a:bodyPr/>
          <a:lstStyle/>
          <a:p>
            <a:endParaRPr lang="es-ES"/>
          </a:p>
        </p:txBody>
      </p:sp>
      <p:sp>
        <p:nvSpPr>
          <p:cNvPr id="18" name="Slide Number Placeholder 17"/>
          <p:cNvSpPr>
            <a:spLocks noGrp="1"/>
          </p:cNvSpPr>
          <p:nvPr>
            <p:ph type="sldNum" sz="quarter" idx="16"/>
          </p:nvPr>
        </p:nvSpPr>
        <p:spPr/>
        <p:txBody>
          <a:bodyPr/>
          <a:lstStyle/>
          <a:p>
            <a:fld id="{BA4A2DD8-C722-4BBF-A436-E93277B37D4F}" type="slidenum">
              <a:rPr lang="es-ES" smtClean="0"/>
              <a:t>‹Nº›</a:t>
            </a:fld>
            <a:endParaRPr lang="es-ES"/>
          </a:p>
        </p:txBody>
      </p:sp>
      <p:sp>
        <p:nvSpPr>
          <p:cNvPr id="20" name="Footer Placeholder 19"/>
          <p:cNvSpPr>
            <a:spLocks noGrp="1"/>
          </p:cNvSpPr>
          <p:nvPr>
            <p:ph type="ftr" sz="quarter" idx="17"/>
          </p:nvPr>
        </p:nvSpPr>
        <p:spPr/>
        <p:txBody>
          <a:bodyPr/>
          <a:lstStyle/>
          <a:p>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5229224" y="0"/>
            <a:ext cx="3914775" cy="5657850"/>
          </a:xfrm>
        </p:spPr>
        <p:txBody>
          <a:bodyPr anchor="ctr" anchorCtr="0"/>
          <a:lstStyle>
            <a:lvl1pPr marL="0" indent="0" algn="ctr">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25" name="Text Placeholder 24"/>
          <p:cNvSpPr>
            <a:spLocks noGrp="1"/>
          </p:cNvSpPr>
          <p:nvPr>
            <p:ph type="body" sz="quarter" idx="13"/>
          </p:nvPr>
        </p:nvSpPr>
        <p:spPr>
          <a:xfrm>
            <a:off x="352426" y="1600199"/>
            <a:ext cx="4572000" cy="3593237"/>
          </a:xfrm>
        </p:spPr>
        <p:txBody>
          <a:bodyPr>
            <a:normAutofit/>
          </a:bodyPr>
          <a:lstStyle>
            <a:lvl1pPr marL="0" indent="0">
              <a:lnSpc>
                <a:spcPct val="150000"/>
              </a:lnSpc>
              <a:spcBef>
                <a:spcPts val="0"/>
              </a:spcBef>
              <a:buNone/>
              <a:defRPr sz="1600" i="1">
                <a:solidFill>
                  <a:schemeClr val="tx1"/>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es-ES"/>
              <a:t>Haga clic para modificar el estilo de texto del patrón</a:t>
            </a:r>
          </a:p>
        </p:txBody>
      </p:sp>
      <p:sp>
        <p:nvSpPr>
          <p:cNvPr id="11" name="Rectangle 10"/>
          <p:cNvSpPr/>
          <p:nvPr/>
        </p:nvSpPr>
        <p:spPr>
          <a:xfrm>
            <a:off x="0" y="5734050"/>
            <a:ext cx="9144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itle Placeholder 1"/>
          <p:cNvSpPr>
            <a:spLocks noGrp="1"/>
          </p:cNvSpPr>
          <p:nvPr>
            <p:ph type="title"/>
          </p:nvPr>
        </p:nvSpPr>
        <p:spPr>
          <a:xfrm>
            <a:off x="352425" y="275208"/>
            <a:ext cx="4572000" cy="1324992"/>
          </a:xfrm>
          <a:prstGeom prst="rect">
            <a:avLst/>
          </a:prstGeom>
        </p:spPr>
        <p:txBody>
          <a:bodyPr vert="horz" lIns="91440" tIns="45720" rIns="91440" bIns="45720" rtlCol="0" anchor="b" anchorCtr="0">
            <a:normAutofit/>
          </a:bodyPr>
          <a:lstStyle/>
          <a:p>
            <a:r>
              <a:rPr lang="es-ES"/>
              <a:t>Haga clic para modificar el estilo de título del patrón</a:t>
            </a:r>
            <a:endParaRPr lang="en-US" dirty="0"/>
          </a:p>
        </p:txBody>
      </p:sp>
      <p:sp>
        <p:nvSpPr>
          <p:cNvPr id="13" name="Date Placeholder 12"/>
          <p:cNvSpPr>
            <a:spLocks noGrp="1"/>
          </p:cNvSpPr>
          <p:nvPr>
            <p:ph type="dt" sz="half" idx="14"/>
          </p:nvPr>
        </p:nvSpPr>
        <p:spPr/>
        <p:txBody>
          <a:bodyPr/>
          <a:lstStyle/>
          <a:p>
            <a:endParaRPr lang="es-ES"/>
          </a:p>
        </p:txBody>
      </p:sp>
      <p:sp>
        <p:nvSpPr>
          <p:cNvPr id="20" name="Slide Number Placeholder 19"/>
          <p:cNvSpPr>
            <a:spLocks noGrp="1"/>
          </p:cNvSpPr>
          <p:nvPr>
            <p:ph type="sldNum" sz="quarter" idx="15"/>
          </p:nvPr>
        </p:nvSpPr>
        <p:spPr/>
        <p:txBody>
          <a:bodyPr/>
          <a:lstStyle/>
          <a:p>
            <a:fld id="{BA4A2DD8-C722-4BBF-A436-E93277B37D4F}" type="slidenum">
              <a:rPr lang="es-ES" smtClean="0"/>
              <a:t>‹Nº›</a:t>
            </a:fld>
            <a:endParaRPr lang="es-ES"/>
          </a:p>
        </p:txBody>
      </p:sp>
      <p:sp>
        <p:nvSpPr>
          <p:cNvPr id="21" name="Footer Placeholder 20"/>
          <p:cNvSpPr>
            <a:spLocks noGrp="1"/>
          </p:cNvSpPr>
          <p:nvPr>
            <p:ph type="ftr" sz="quarter" idx="16"/>
          </p:nvPr>
        </p:nvSpPr>
        <p:spPr/>
        <p:txBody>
          <a:bodyPr/>
          <a:lstStyle/>
          <a:p>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A4A2DD8-C722-4BBF-A436-E93277B37D4F}"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A4A2DD8-C722-4BBF-A436-E93277B37D4F}"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2426" y="228600"/>
            <a:ext cx="7680960" cy="1066800"/>
          </a:xfrm>
          <a:prstGeom prst="rect">
            <a:avLst/>
          </a:prstGeom>
        </p:spPr>
        <p:txBody>
          <a:bodyPr vert="horz" lIns="91440" tIns="45720" rIns="91440" bIns="45720" rtlCol="0" anchor="b" anchorCtr="0">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352426" y="1463040"/>
            <a:ext cx="7680960" cy="43434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352426" y="6543676"/>
            <a:ext cx="1466850" cy="247650"/>
          </a:xfrm>
          <a:prstGeom prst="rect">
            <a:avLst/>
          </a:prstGeom>
        </p:spPr>
        <p:txBody>
          <a:bodyPr vert="horz" lIns="91440" tIns="45720" rIns="91440" bIns="45720" rtlCol="0" anchor="ctr">
            <a:normAutofit/>
          </a:bodyPr>
          <a:lstStyle>
            <a:lvl1pPr algn="l">
              <a:defRPr sz="1000" b="1">
                <a:solidFill>
                  <a:schemeClr val="tx1">
                    <a:alpha val="65000"/>
                  </a:schemeClr>
                </a:solidFill>
              </a:defRPr>
            </a:lvl1pPr>
          </a:lstStyle>
          <a:p>
            <a:endParaRPr lang="es-ES"/>
          </a:p>
        </p:txBody>
      </p:sp>
      <p:sp>
        <p:nvSpPr>
          <p:cNvPr id="5" name="Footer Placeholder 4"/>
          <p:cNvSpPr>
            <a:spLocks noGrp="1"/>
          </p:cNvSpPr>
          <p:nvPr>
            <p:ph type="ftr" sz="quarter" idx="3"/>
          </p:nvPr>
        </p:nvSpPr>
        <p:spPr>
          <a:xfrm>
            <a:off x="1809749" y="6543676"/>
            <a:ext cx="4086225" cy="247650"/>
          </a:xfrm>
          <a:prstGeom prst="rect">
            <a:avLst/>
          </a:prstGeom>
        </p:spPr>
        <p:txBody>
          <a:bodyPr vert="horz" lIns="91440" tIns="45720" rIns="91440" bIns="45720" rtlCol="0" anchor="ctr">
            <a:normAutofit/>
          </a:bodyPr>
          <a:lstStyle>
            <a:lvl1pPr algn="l">
              <a:defRPr sz="1000" b="1" i="1">
                <a:solidFill>
                  <a:schemeClr val="tx1">
                    <a:alpha val="65000"/>
                  </a:schemeClr>
                </a:solidFill>
              </a:defRPr>
            </a:lvl1pPr>
          </a:lstStyle>
          <a:p>
            <a:endParaRPr lang="es-ES"/>
          </a:p>
        </p:txBody>
      </p:sp>
      <p:sp>
        <p:nvSpPr>
          <p:cNvPr id="6" name="Slide Number Placeholder 5"/>
          <p:cNvSpPr>
            <a:spLocks noGrp="1"/>
          </p:cNvSpPr>
          <p:nvPr>
            <p:ph type="sldNum" sz="quarter" idx="4"/>
          </p:nvPr>
        </p:nvSpPr>
        <p:spPr>
          <a:xfrm>
            <a:off x="7886700" y="6543676"/>
            <a:ext cx="876300" cy="247650"/>
          </a:xfrm>
          <a:prstGeom prst="rect">
            <a:avLst/>
          </a:prstGeom>
        </p:spPr>
        <p:txBody>
          <a:bodyPr vert="horz" lIns="91440" tIns="45720" rIns="91440" bIns="45720" rtlCol="0" anchor="ctr">
            <a:normAutofit/>
          </a:bodyPr>
          <a:lstStyle>
            <a:lvl1pPr algn="r">
              <a:defRPr sz="1000" b="1">
                <a:solidFill>
                  <a:schemeClr val="tx1">
                    <a:alpha val="65000"/>
                  </a:schemeClr>
                </a:solidFill>
              </a:defRPr>
            </a:lvl1pPr>
          </a:lstStyle>
          <a:p>
            <a:fld id="{BA4A2DD8-C722-4BBF-A436-E93277B37D4F}" type="slidenum">
              <a:rPr lang="es-ES" smtClean="0"/>
              <a:t>‹Nº›</a:t>
            </a:fld>
            <a:endParaRPr lang="es-E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spcBef>
          <a:spcPts val="400"/>
        </a:spcBef>
        <a:buNone/>
        <a:defRPr sz="4000" b="0" kern="1200" cap="none" spc="0" baseline="0">
          <a:solidFill>
            <a:schemeClr val="tx1"/>
          </a:solidFill>
          <a:latin typeface="+mj-lt"/>
          <a:ea typeface="+mj-ea"/>
          <a:cs typeface="Tunga" pitchFamily="2"/>
        </a:defRPr>
      </a:lvl1pPr>
    </p:titleStyle>
    <p:body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radiosapiens.es/transhumanismo/" TargetMode="External"/><Relationship Id="rId2" Type="http://schemas.openxmlformats.org/officeDocument/2006/relationships/image" Target="../media/image2.jp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kaboomzine.gr/o-macintyre-neoterikotita-ki-ego/" TargetMode="External"/><Relationship Id="rId2" Type="http://schemas.openxmlformats.org/officeDocument/2006/relationships/image" Target="../media/image12.jpeg"/><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kaboomzine.gr/o-macintyre-neoterikotita-ki-ego/" TargetMode="External"/><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flickr.com/photos/levanrami/50179065397/" TargetMode="External"/><Relationship Id="rId2" Type="http://schemas.openxmlformats.org/officeDocument/2006/relationships/image" Target="../media/image15.jpg"/><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hyperlink" Target="https://www.flickr.com/photos/levanrami/50179065397/" TargetMode="External"/><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flickr.com/photos/levanrami/50179065397/" TargetMode="External"/><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flickr.com/photos/levanrami/50179065397/" TargetMode="External"/><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flickr.com/photos/levanrami/50179065397/" TargetMode="External"/><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hyperlink" Target="https://kaboomzine.gr/o-macintyre-neoterikotita-ki-ego/" TargetMode="External"/><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kaboomzine.gr/o-macintyre-neoterikotita-ki-ego/" TargetMode="External"/><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352426" y="2895600"/>
            <a:ext cx="6451822" cy="1368798"/>
          </a:xfrm>
        </p:spPr>
        <p:txBody>
          <a:bodyPr>
            <a:normAutofit fontScale="92500" lnSpcReduction="10000"/>
          </a:bodyPr>
          <a:lstStyle/>
          <a:p>
            <a:r>
              <a:rPr lang="es-ES" sz="3200" dirty="0"/>
              <a:t>¿Qué condiciones tenemos actualmente los seres humanos para creer en Dios?</a:t>
            </a:r>
          </a:p>
        </p:txBody>
      </p:sp>
      <p:sp>
        <p:nvSpPr>
          <p:cNvPr id="2" name="1 Título"/>
          <p:cNvSpPr>
            <a:spLocks noGrp="1"/>
          </p:cNvSpPr>
          <p:nvPr>
            <p:ph type="title"/>
          </p:nvPr>
        </p:nvSpPr>
        <p:spPr/>
        <p:txBody>
          <a:bodyPr>
            <a:normAutofit/>
          </a:bodyPr>
          <a:lstStyle/>
          <a:p>
            <a:r>
              <a:rPr lang="es-ES" b="0" dirty="0"/>
              <a:t>Ateísmo y deseo de Dios</a:t>
            </a:r>
          </a:p>
        </p:txBody>
      </p:sp>
    </p:spTree>
    <p:extLst>
      <p:ext uri="{BB962C8B-B14F-4D97-AF65-F5344CB8AC3E}">
        <p14:creationId xmlns:p14="http://schemas.microsoft.com/office/powerpoint/2010/main" val="2740981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5867FEF0-B181-4993-481B-D8D7D55C706F}"/>
              </a:ext>
            </a:extLst>
          </p:cNvPr>
          <p:cNvSpPr/>
          <p:nvPr/>
        </p:nvSpPr>
        <p:spPr>
          <a:xfrm>
            <a:off x="352426" y="1463040"/>
            <a:ext cx="3886200" cy="5166360"/>
          </a:xfrm>
          <a:prstGeom prst="rect">
            <a:avLst/>
          </a:prstGeom>
        </p:spPr>
        <p:txBody>
          <a:bodyPr vert="horz" lIns="91440" tIns="45720" rIns="91440" bIns="45720" rtlCol="0">
            <a:noAutofit/>
          </a:bodyPr>
          <a:lstStyle/>
          <a:p>
            <a:pPr marL="285750" indent="-285750">
              <a:spcAft>
                <a:spcPts val="600"/>
              </a:spcAft>
              <a:buFont typeface="Arial" panose="020B0604020202020204" pitchFamily="34" charset="0"/>
              <a:buChar char="•"/>
            </a:pPr>
            <a:r>
              <a:rPr lang="es-ES" sz="2300" dirty="0"/>
              <a:t>El deseo de superación de los límites biológicos por parte del ser humano</a:t>
            </a:r>
            <a:r>
              <a:rPr lang="es-ES" sz="2300" dirty="0">
                <a:cs typeface="Tahoma" pitchFamily="34" charset="0"/>
              </a:rPr>
              <a:t>: la cuestión del </a:t>
            </a:r>
            <a:r>
              <a:rPr lang="es-ES" sz="2300" i="1" dirty="0">
                <a:cs typeface="Tahoma" pitchFamily="34" charset="0"/>
              </a:rPr>
              <a:t>transhumanismo</a:t>
            </a:r>
            <a:r>
              <a:rPr lang="es-ES" sz="2300" dirty="0">
                <a:cs typeface="Tahoma" pitchFamily="34" charset="0"/>
              </a:rPr>
              <a:t>.</a:t>
            </a:r>
          </a:p>
          <a:p>
            <a:pPr marL="285750" indent="-285750">
              <a:spcAft>
                <a:spcPts val="600"/>
              </a:spcAft>
              <a:buFont typeface="Arial" panose="020B0604020202020204" pitchFamily="34" charset="0"/>
              <a:buChar char="•"/>
            </a:pPr>
            <a:r>
              <a:rPr lang="es-ES" sz="2300" dirty="0">
                <a:cs typeface="Tahoma" pitchFamily="34" charset="0"/>
              </a:rPr>
              <a:t>La valoración de la verdad en el mundo contemporáneo, específicamente si dejamos de pensar con tal de estar más satisfechos: la creciente influencia de la </a:t>
            </a:r>
            <a:r>
              <a:rPr lang="es-ES" sz="2300" i="1" dirty="0">
                <a:cs typeface="Tahoma" pitchFamily="34" charset="0"/>
              </a:rPr>
              <a:t>posverdad</a:t>
            </a:r>
            <a:r>
              <a:rPr lang="es-ES" sz="2300" dirty="0">
                <a:cs typeface="Tahoma" pitchFamily="34" charset="0"/>
              </a:rPr>
              <a:t>.</a:t>
            </a:r>
          </a:p>
        </p:txBody>
      </p:sp>
      <p:sp>
        <p:nvSpPr>
          <p:cNvPr id="6" name="Título 1">
            <a:extLst>
              <a:ext uri="{FF2B5EF4-FFF2-40B4-BE49-F238E27FC236}">
                <a16:creationId xmlns:a16="http://schemas.microsoft.com/office/drawing/2014/main" id="{CE9E0221-67EA-334D-B89A-B24FC962C84C}"/>
              </a:ext>
            </a:extLst>
          </p:cNvPr>
          <p:cNvSpPr>
            <a:spLocks noGrp="1"/>
          </p:cNvSpPr>
          <p:nvPr>
            <p:ph type="title"/>
          </p:nvPr>
        </p:nvSpPr>
        <p:spPr>
          <a:xfrm>
            <a:off x="352426" y="228600"/>
            <a:ext cx="7680960" cy="1066800"/>
          </a:xfrm>
        </p:spPr>
        <p:txBody>
          <a:bodyPr vert="horz" lIns="91440" tIns="45720" rIns="91440" bIns="45720" rtlCol="0" anchor="b" anchorCtr="0">
            <a:normAutofit/>
          </a:bodyPr>
          <a:lstStyle/>
          <a:p>
            <a:pPr>
              <a:lnSpc>
                <a:spcPct val="90000"/>
              </a:lnSpc>
            </a:pPr>
            <a:r>
              <a:rPr lang="es-ES" sz="2800" dirty="0"/>
              <a:t>Cuestiones contemporáneas importantes que inciden y configuran nuestro modo de creer</a:t>
            </a:r>
          </a:p>
        </p:txBody>
      </p:sp>
      <p:pic>
        <p:nvPicPr>
          <p:cNvPr id="3" name="Imagen 2" descr="Imagen que contiene interior, taza, tabla, pequeño&#10;&#10;Descripción generada automáticamente">
            <a:extLst>
              <a:ext uri="{FF2B5EF4-FFF2-40B4-BE49-F238E27FC236}">
                <a16:creationId xmlns:a16="http://schemas.microsoft.com/office/drawing/2014/main" id="{4F9A3970-BB78-C6FD-9EE0-A38A0D8088BC}"/>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023257" y="1463040"/>
            <a:ext cx="3886200" cy="1940631"/>
          </a:xfrm>
          <a:prstGeom prst="rect">
            <a:avLst/>
          </a:prstGeom>
        </p:spPr>
      </p:pic>
      <p:pic>
        <p:nvPicPr>
          <p:cNvPr id="2050" name="Picture 2">
            <a:extLst>
              <a:ext uri="{FF2B5EF4-FFF2-40B4-BE49-F238E27FC236}">
                <a16:creationId xmlns:a16="http://schemas.microsoft.com/office/drawing/2014/main" id="{3651CBF2-4BA5-FDCE-D30E-F73191C84CC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60325" y="3789041"/>
            <a:ext cx="3996813" cy="2232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8846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0408E3-3EBC-FE40-BDEB-19969719A202}"/>
              </a:ext>
            </a:extLst>
          </p:cNvPr>
          <p:cNvSpPr>
            <a:spLocks noGrp="1"/>
          </p:cNvSpPr>
          <p:nvPr>
            <p:ph type="title"/>
          </p:nvPr>
        </p:nvSpPr>
        <p:spPr>
          <a:xfrm>
            <a:off x="251520" y="2895600"/>
            <a:ext cx="8136904" cy="1066800"/>
          </a:xfrm>
        </p:spPr>
        <p:txBody>
          <a:bodyPr>
            <a:normAutofit fontScale="90000"/>
          </a:bodyPr>
          <a:lstStyle/>
          <a:p>
            <a:r>
              <a:rPr lang="es-ES" sz="5300" b="1" i="1" dirty="0"/>
              <a:t>¿Qué pasa con muestro mundo moderno?</a:t>
            </a:r>
            <a:br>
              <a:rPr lang="es-ES" sz="5300" b="1" i="1" dirty="0"/>
            </a:br>
            <a:r>
              <a:rPr lang="es-ES" dirty="0"/>
              <a:t>Distorsión de los deseos humanos, falta de búsqueda de la verdad</a:t>
            </a:r>
          </a:p>
        </p:txBody>
      </p:sp>
    </p:spTree>
    <p:extLst>
      <p:ext uri="{BB962C8B-B14F-4D97-AF65-F5344CB8AC3E}">
        <p14:creationId xmlns:p14="http://schemas.microsoft.com/office/powerpoint/2010/main" val="227094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07A31B99-6F91-DA4C-BEFA-69ABB669D127}"/>
              </a:ext>
            </a:extLst>
          </p:cNvPr>
          <p:cNvSpPr>
            <a:spLocks noGrp="1"/>
          </p:cNvSpPr>
          <p:nvPr>
            <p:ph type="title"/>
          </p:nvPr>
        </p:nvSpPr>
        <p:spPr>
          <a:xfrm>
            <a:off x="352426" y="228600"/>
            <a:ext cx="7680960" cy="1066800"/>
          </a:xfrm>
        </p:spPr>
        <p:txBody>
          <a:bodyPr anchor="b">
            <a:normAutofit/>
          </a:bodyPr>
          <a:lstStyle/>
          <a:p>
            <a:pPr>
              <a:lnSpc>
                <a:spcPct val="90000"/>
              </a:lnSpc>
            </a:pPr>
            <a:r>
              <a:rPr lang="es-ES" sz="3400" dirty="0"/>
              <a:t>Caracterizaciones del nuestro mundo contemporáneo</a:t>
            </a:r>
          </a:p>
        </p:txBody>
      </p:sp>
      <p:sp>
        <p:nvSpPr>
          <p:cNvPr id="3" name="Marcador de contenido 2">
            <a:extLst>
              <a:ext uri="{FF2B5EF4-FFF2-40B4-BE49-F238E27FC236}">
                <a16:creationId xmlns:a16="http://schemas.microsoft.com/office/drawing/2014/main" id="{405B5DF2-CBF8-A441-856E-3935B866A19B}"/>
              </a:ext>
            </a:extLst>
          </p:cNvPr>
          <p:cNvSpPr>
            <a:spLocks noGrp="1"/>
          </p:cNvSpPr>
          <p:nvPr>
            <p:ph type="body" sz="half" idx="2"/>
          </p:nvPr>
        </p:nvSpPr>
        <p:spPr>
          <a:xfrm>
            <a:off x="352426" y="1463040"/>
            <a:ext cx="3381375" cy="3967162"/>
          </a:xfrm>
        </p:spPr>
        <p:txBody>
          <a:bodyPr>
            <a:normAutofit/>
          </a:bodyPr>
          <a:lstStyle/>
          <a:p>
            <a:pPr marL="342900" indent="-342900">
              <a:buFont typeface="+mj-lt"/>
              <a:buAutoNum type="arabicPeriod"/>
            </a:pPr>
            <a:r>
              <a:rPr lang="es-ES"/>
              <a:t>Un tiempo que es ambiguo.</a:t>
            </a:r>
          </a:p>
          <a:p>
            <a:pPr marL="342900" indent="-342900">
              <a:buFont typeface="+mj-lt"/>
              <a:buAutoNum type="arabicPeriod"/>
            </a:pPr>
            <a:r>
              <a:rPr lang="es-ES"/>
              <a:t>El progreso humano como centro de la historia.</a:t>
            </a:r>
          </a:p>
          <a:p>
            <a:pPr marL="342900" indent="-342900">
              <a:buFont typeface="+mj-lt"/>
              <a:buAutoNum type="arabicPeriod"/>
            </a:pPr>
            <a:r>
              <a:rPr lang="es-ES"/>
              <a:t>La velocidad exponencial en los cambios culturales.</a:t>
            </a:r>
          </a:p>
          <a:p>
            <a:pPr marL="342900" indent="-342900">
              <a:buFont typeface="+mj-lt"/>
              <a:buAutoNum type="arabicPeriod"/>
            </a:pPr>
            <a:r>
              <a:rPr lang="es-ES"/>
              <a:t>Una nueva forma de civilización secular.</a:t>
            </a:r>
          </a:p>
        </p:txBody>
      </p:sp>
      <p:pic>
        <p:nvPicPr>
          <p:cNvPr id="8" name="Marcador de contenido 7" descr="Imagen que contiene persona, gente, hombre, foto&#10;&#10;Descripción generada automáticamente">
            <a:extLst>
              <a:ext uri="{FF2B5EF4-FFF2-40B4-BE49-F238E27FC236}">
                <a16:creationId xmlns:a16="http://schemas.microsoft.com/office/drawing/2014/main" id="{99C4043F-939F-3A10-4822-B13FA7F2BDF4}"/>
              </a:ext>
            </a:extLst>
          </p:cNvPr>
          <p:cNvPicPr>
            <a:picLocks noGrp="1" noChangeAspect="1"/>
          </p:cNvPicPr>
          <p:nvPr>
            <p:ph sz="quarter" idx="14"/>
          </p:nvPr>
        </p:nvPicPr>
        <p:blipFill rotWithShape="1">
          <a:blip r:embed="rId2" cstate="print">
            <a:extLst>
              <a:ext uri="{28A0092B-C50C-407E-A947-70E740481C1C}">
                <a14:useLocalDpi xmlns:a14="http://schemas.microsoft.com/office/drawing/2010/main" val="0"/>
              </a:ext>
            </a:extLst>
          </a:blip>
          <a:srcRect t="35210" r="1" b="8419"/>
          <a:stretch/>
        </p:blipFill>
        <p:spPr>
          <a:xfrm>
            <a:off x="4105275" y="1463040"/>
            <a:ext cx="4681538" cy="3968496"/>
          </a:xfrm>
          <a:noFill/>
        </p:spPr>
      </p:pic>
    </p:spTree>
    <p:extLst>
      <p:ext uri="{BB962C8B-B14F-4D97-AF65-F5344CB8AC3E}">
        <p14:creationId xmlns:p14="http://schemas.microsoft.com/office/powerpoint/2010/main" val="505580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05B5DF2-CBF8-A441-856E-3935B866A19B}"/>
              </a:ext>
            </a:extLst>
          </p:cNvPr>
          <p:cNvSpPr>
            <a:spLocks noGrp="1"/>
          </p:cNvSpPr>
          <p:nvPr>
            <p:ph sz="quarter" idx="14"/>
          </p:nvPr>
        </p:nvSpPr>
        <p:spPr>
          <a:xfrm>
            <a:off x="4901184" y="1463040"/>
            <a:ext cx="3886200" cy="4288536"/>
          </a:xfrm>
        </p:spPr>
        <p:txBody>
          <a:bodyPr>
            <a:normAutofit/>
          </a:bodyPr>
          <a:lstStyle/>
          <a:p>
            <a:pPr>
              <a:lnSpc>
                <a:spcPct val="90000"/>
              </a:lnSpc>
            </a:pPr>
            <a:r>
              <a:rPr lang="es-ES" dirty="0"/>
              <a:t>Aparece una complejidad, teñida de ambigüedad, de contradicciones, que se encuentra especialmente en los campos enunciados de la antropología y de la ética. Verdades que brillan, pero que se encubren entre sí, dando apariencia de que pueden ser aceptadas sin más, sin una ponderada reflexión de cómo deben ser ajustadas cuando son referidas a todo lo que rige la libertad humana, el respeto por la vida, y el uso de un poder enfrentado a lo que se presenta como verdadero, incluso con evidencia. Al respecto, por ejemplo, se aprecia una gran ambigüedad en el uso moderno de la palabra «dignidad», que en los diversos discursos públicos parece servir, de modo contradictorio, tanto para defender la vida como para intentar acabar con ella.</a:t>
            </a:r>
          </a:p>
        </p:txBody>
      </p:sp>
      <p:pic>
        <p:nvPicPr>
          <p:cNvPr id="8" name="Marcador de contenido 7" descr="Imagen que contiene persona, gente, hombre, foto&#10;&#10;Descripción generada automáticamente">
            <a:extLst>
              <a:ext uri="{FF2B5EF4-FFF2-40B4-BE49-F238E27FC236}">
                <a16:creationId xmlns:a16="http://schemas.microsoft.com/office/drawing/2014/main" id="{99C4043F-939F-3A10-4822-B13FA7F2BDF4}"/>
              </a:ext>
            </a:extLst>
          </p:cNvPr>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869588" y="1463040"/>
            <a:ext cx="2851876" cy="4288536"/>
          </a:xfrm>
          <a:noFill/>
        </p:spPr>
      </p:pic>
      <p:sp>
        <p:nvSpPr>
          <p:cNvPr id="4" name="Título 3">
            <a:extLst>
              <a:ext uri="{FF2B5EF4-FFF2-40B4-BE49-F238E27FC236}">
                <a16:creationId xmlns:a16="http://schemas.microsoft.com/office/drawing/2014/main" id="{07A31B99-6F91-DA4C-BEFA-69ABB669D127}"/>
              </a:ext>
            </a:extLst>
          </p:cNvPr>
          <p:cNvSpPr>
            <a:spLocks noGrp="1"/>
          </p:cNvSpPr>
          <p:nvPr>
            <p:ph type="title"/>
          </p:nvPr>
        </p:nvSpPr>
        <p:spPr>
          <a:xfrm>
            <a:off x="352426" y="228600"/>
            <a:ext cx="7680960" cy="1066800"/>
          </a:xfrm>
        </p:spPr>
        <p:txBody>
          <a:bodyPr anchor="b">
            <a:normAutofit/>
          </a:bodyPr>
          <a:lstStyle/>
          <a:p>
            <a:r>
              <a:rPr lang="es-ES"/>
              <a:t>Un tiempo que es ambiguo</a:t>
            </a:r>
          </a:p>
        </p:txBody>
      </p:sp>
    </p:spTree>
    <p:extLst>
      <p:ext uri="{BB962C8B-B14F-4D97-AF65-F5344CB8AC3E}">
        <p14:creationId xmlns:p14="http://schemas.microsoft.com/office/powerpoint/2010/main" val="2358131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05B5DF2-CBF8-A441-856E-3935B866A19B}"/>
              </a:ext>
            </a:extLst>
          </p:cNvPr>
          <p:cNvSpPr>
            <a:spLocks noGrp="1"/>
          </p:cNvSpPr>
          <p:nvPr>
            <p:ph sz="quarter" idx="14"/>
          </p:nvPr>
        </p:nvSpPr>
        <p:spPr>
          <a:xfrm>
            <a:off x="4901184" y="1124744"/>
            <a:ext cx="3886200" cy="4288536"/>
          </a:xfrm>
        </p:spPr>
        <p:txBody>
          <a:bodyPr>
            <a:noAutofit/>
          </a:bodyPr>
          <a:lstStyle/>
          <a:p>
            <a:pPr>
              <a:lnSpc>
                <a:spcPct val="90000"/>
              </a:lnSpc>
            </a:pPr>
            <a:r>
              <a:rPr lang="es-ES" sz="1500" dirty="0"/>
              <a:t>Percibimos un mundo global en donde la velocidad de cambio </a:t>
            </a:r>
            <a:r>
              <a:rPr lang="es-ES_tradnl" sz="1500" dirty="0"/>
              <a:t>–</a:t>
            </a:r>
            <a:r>
              <a:rPr lang="es-ES" sz="1500" dirty="0"/>
              <a:t>especialmente desde la perspectiva tecnológica</a:t>
            </a:r>
            <a:r>
              <a:rPr lang="es-ES_tradnl" sz="1500" dirty="0"/>
              <a:t>–</a:t>
            </a:r>
            <a:r>
              <a:rPr lang="es-ES" sz="1500" dirty="0"/>
              <a:t> produce una valoración siempre provisional de las propias experiencias cognitivas, afectivas y desiderativas; y, por tanto, un desajuste con el contexto antropológico y ético en el que deben ubicarse.</a:t>
            </a:r>
          </a:p>
          <a:p>
            <a:pPr>
              <a:lnSpc>
                <a:spcPct val="90000"/>
              </a:lnSpc>
            </a:pPr>
            <a:r>
              <a:rPr lang="es-ES" sz="1500" dirty="0"/>
              <a:t>Esto lleva a comprobar cómo los individuos y las sociedades se encuentran conviviendo con situaciones en las que el límite que separa el bien, del mal, parece haberse borrado. La consecuencia de esto es una indiferencia moral por la falta de puntos de referencia común para contestar a la pregunta sobre qué es el ser humano. Valores como el vitalismo metabólico, el deseo de vivir siempre con una salud plena e inquebrantable, y los esfuerzos para conseguirla, encubren otras importantes realidades relacionadas con el cuerpo: la importancia de atender compasivamente a la fragilidad física del ser humano, en la enfermedad y la vejez, en sus condiciones de sufrimiento, hasta los últimos instantes de la vida. </a:t>
            </a:r>
          </a:p>
        </p:txBody>
      </p:sp>
      <p:pic>
        <p:nvPicPr>
          <p:cNvPr id="8" name="Marcador de contenido 7" descr="Imagen que contiene persona, gente, hombre, foto&#10;&#10;Descripción generada automáticamente">
            <a:extLst>
              <a:ext uri="{FF2B5EF4-FFF2-40B4-BE49-F238E27FC236}">
                <a16:creationId xmlns:a16="http://schemas.microsoft.com/office/drawing/2014/main" id="{99C4043F-939F-3A10-4822-B13FA7F2BDF4}"/>
              </a:ext>
            </a:extLst>
          </p:cNvPr>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869588" y="1463040"/>
            <a:ext cx="2851876" cy="4288536"/>
          </a:xfrm>
          <a:noFill/>
        </p:spPr>
      </p:pic>
      <p:sp>
        <p:nvSpPr>
          <p:cNvPr id="4" name="Título 3">
            <a:extLst>
              <a:ext uri="{FF2B5EF4-FFF2-40B4-BE49-F238E27FC236}">
                <a16:creationId xmlns:a16="http://schemas.microsoft.com/office/drawing/2014/main" id="{07A31B99-6F91-DA4C-BEFA-69ABB669D127}"/>
              </a:ext>
            </a:extLst>
          </p:cNvPr>
          <p:cNvSpPr>
            <a:spLocks noGrp="1"/>
          </p:cNvSpPr>
          <p:nvPr>
            <p:ph type="title"/>
          </p:nvPr>
        </p:nvSpPr>
        <p:spPr>
          <a:xfrm>
            <a:off x="352426" y="228600"/>
            <a:ext cx="7680960" cy="1066800"/>
          </a:xfrm>
        </p:spPr>
        <p:txBody>
          <a:bodyPr anchor="b">
            <a:normAutofit/>
          </a:bodyPr>
          <a:lstStyle/>
          <a:p>
            <a:pPr>
              <a:lnSpc>
                <a:spcPct val="90000"/>
              </a:lnSpc>
            </a:pPr>
            <a:r>
              <a:rPr lang="es-ES" sz="3400" dirty="0"/>
              <a:t>El progreso humano y velocidad de cambios</a:t>
            </a:r>
          </a:p>
        </p:txBody>
      </p:sp>
    </p:spTree>
    <p:extLst>
      <p:ext uri="{BB962C8B-B14F-4D97-AF65-F5344CB8AC3E}">
        <p14:creationId xmlns:p14="http://schemas.microsoft.com/office/powerpoint/2010/main" val="916967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05B5DF2-CBF8-A441-856E-3935B866A19B}"/>
              </a:ext>
            </a:extLst>
          </p:cNvPr>
          <p:cNvSpPr>
            <a:spLocks noGrp="1"/>
          </p:cNvSpPr>
          <p:nvPr>
            <p:ph sz="quarter" idx="14"/>
          </p:nvPr>
        </p:nvSpPr>
        <p:spPr>
          <a:xfrm>
            <a:off x="4901184" y="1463040"/>
            <a:ext cx="3886200" cy="4288536"/>
          </a:xfrm>
        </p:spPr>
        <p:txBody>
          <a:bodyPr>
            <a:noAutofit/>
          </a:bodyPr>
          <a:lstStyle/>
          <a:p>
            <a:r>
              <a:rPr lang="es-ES" sz="2000" dirty="0"/>
              <a:t>Finalmente, se ha producido, especialmente en el mundo occidental, y en países de arraigada tradición cristiana, un descenso muy notorio de la práctica religiosa, y de las convicciones morales estables y duraderas que han regido la vida de las personas durante mucho tiempo. En este sentido, es importante la reflexión sobre qué toca a los cristianos hacer en esta situación, cómo pensar y actuar con esperanza.</a:t>
            </a:r>
          </a:p>
        </p:txBody>
      </p:sp>
      <p:pic>
        <p:nvPicPr>
          <p:cNvPr id="8" name="Marcador de contenido 7" descr="Imagen que contiene persona, gente, hombre, foto&#10;&#10;Descripción generada automáticamente">
            <a:extLst>
              <a:ext uri="{FF2B5EF4-FFF2-40B4-BE49-F238E27FC236}">
                <a16:creationId xmlns:a16="http://schemas.microsoft.com/office/drawing/2014/main" id="{99C4043F-939F-3A10-4822-B13FA7F2BDF4}"/>
              </a:ext>
            </a:extLst>
          </p:cNvPr>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869588" y="1463040"/>
            <a:ext cx="2851876" cy="4288536"/>
          </a:xfrm>
          <a:noFill/>
        </p:spPr>
      </p:pic>
      <p:sp>
        <p:nvSpPr>
          <p:cNvPr id="4" name="Título 3">
            <a:extLst>
              <a:ext uri="{FF2B5EF4-FFF2-40B4-BE49-F238E27FC236}">
                <a16:creationId xmlns:a16="http://schemas.microsoft.com/office/drawing/2014/main" id="{07A31B99-6F91-DA4C-BEFA-69ABB669D127}"/>
              </a:ext>
            </a:extLst>
          </p:cNvPr>
          <p:cNvSpPr>
            <a:spLocks noGrp="1"/>
          </p:cNvSpPr>
          <p:nvPr>
            <p:ph type="title"/>
          </p:nvPr>
        </p:nvSpPr>
        <p:spPr>
          <a:xfrm>
            <a:off x="352426" y="228600"/>
            <a:ext cx="7680960" cy="1066800"/>
          </a:xfrm>
        </p:spPr>
        <p:txBody>
          <a:bodyPr anchor="b">
            <a:normAutofit/>
          </a:bodyPr>
          <a:lstStyle/>
          <a:p>
            <a:pPr>
              <a:lnSpc>
                <a:spcPct val="90000"/>
              </a:lnSpc>
            </a:pPr>
            <a:r>
              <a:rPr lang="es-ES" sz="3400"/>
              <a:t>Una nueva forma de civilización secular</a:t>
            </a:r>
            <a:endParaRPr lang="es-ES" sz="3400" dirty="0"/>
          </a:p>
        </p:txBody>
      </p:sp>
    </p:spTree>
    <p:extLst>
      <p:ext uri="{BB962C8B-B14F-4D97-AF65-F5344CB8AC3E}">
        <p14:creationId xmlns:p14="http://schemas.microsoft.com/office/powerpoint/2010/main" val="13029472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05B5DF2-CBF8-A441-856E-3935B866A19B}"/>
              </a:ext>
            </a:extLst>
          </p:cNvPr>
          <p:cNvSpPr>
            <a:spLocks noGrp="1"/>
          </p:cNvSpPr>
          <p:nvPr>
            <p:ph sz="quarter" idx="14"/>
          </p:nvPr>
        </p:nvSpPr>
        <p:spPr>
          <a:xfrm>
            <a:off x="4901184" y="1463040"/>
            <a:ext cx="3886200" cy="4288536"/>
          </a:xfrm>
        </p:spPr>
        <p:txBody>
          <a:bodyPr>
            <a:noAutofit/>
          </a:bodyPr>
          <a:lstStyle/>
          <a:p>
            <a:pPr>
              <a:lnSpc>
                <a:spcPct val="90000"/>
              </a:lnSpc>
            </a:pPr>
            <a:r>
              <a:rPr lang="es-ES" sz="1500" dirty="0"/>
              <a:t>«</a:t>
            </a:r>
            <a:r>
              <a:rPr lang="es-ES_tradnl" sz="1500" dirty="0"/>
              <a:t>La «razón secular» incluye lo que MacIntyre llamaría «liberalismo», pero tiene un alcance más amplio: tiene la ventaja de incluir también las varias posiciones fragmentarias en las que el liberalismo y el proyecto de la Ilustración se han desintegrado. También subraya el hecho de que tales posiciones posteriores a la Ilustración comparten muchos de sus presupuestos básicos con el liberalismo tradicional. Otra ventaja del término es que clarifica con solo dos palabras que «razón secular» no es precisamente «razón como tal», sino solo un modo, condicionado históricamente y contingente, de entender la «razón», y un modo particularmente limitado y reductor. Y precisamente a causa de su carácter reductor, la «razón secular» no puede fundar una realidad social, una verdadera humanidad, y termina en violencia</a:t>
            </a:r>
            <a:r>
              <a:rPr lang="es-ES" sz="1500" dirty="0"/>
              <a:t>»</a:t>
            </a:r>
            <a:r>
              <a:rPr lang="es-ES_tradnl" sz="1500" dirty="0"/>
              <a:t>.</a:t>
            </a:r>
          </a:p>
          <a:p>
            <a:pPr>
              <a:lnSpc>
                <a:spcPct val="90000"/>
              </a:lnSpc>
            </a:pPr>
            <a:r>
              <a:rPr lang="es-ES" sz="1500" cap="small" dirty="0"/>
              <a:t>Martínez-Fernández, J.</a:t>
            </a:r>
            <a:r>
              <a:rPr lang="es-ES" sz="1500" dirty="0"/>
              <a:t> «Más allá de la razón secular».</a:t>
            </a:r>
          </a:p>
        </p:txBody>
      </p:sp>
      <p:pic>
        <p:nvPicPr>
          <p:cNvPr id="8" name="Marcador de contenido 7" descr="Imagen que contiene persona, gente, hombre, foto&#10;&#10;Descripción generada automáticamente">
            <a:extLst>
              <a:ext uri="{FF2B5EF4-FFF2-40B4-BE49-F238E27FC236}">
                <a16:creationId xmlns:a16="http://schemas.microsoft.com/office/drawing/2014/main" id="{99C4043F-939F-3A10-4822-B13FA7F2BDF4}"/>
              </a:ext>
            </a:extLst>
          </p:cNvPr>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869588" y="1463040"/>
            <a:ext cx="2851876" cy="4288536"/>
          </a:xfrm>
          <a:noFill/>
        </p:spPr>
      </p:pic>
      <p:sp>
        <p:nvSpPr>
          <p:cNvPr id="7" name="Título 3">
            <a:extLst>
              <a:ext uri="{FF2B5EF4-FFF2-40B4-BE49-F238E27FC236}">
                <a16:creationId xmlns:a16="http://schemas.microsoft.com/office/drawing/2014/main" id="{9E24CAE1-24E9-2C78-F2CF-494296398E87}"/>
              </a:ext>
            </a:extLst>
          </p:cNvPr>
          <p:cNvSpPr>
            <a:spLocks noGrp="1"/>
          </p:cNvSpPr>
          <p:nvPr>
            <p:ph type="title"/>
          </p:nvPr>
        </p:nvSpPr>
        <p:spPr>
          <a:xfrm>
            <a:off x="352426" y="228600"/>
            <a:ext cx="7680960" cy="1066800"/>
          </a:xfrm>
        </p:spPr>
        <p:txBody>
          <a:bodyPr anchor="b">
            <a:normAutofit/>
          </a:bodyPr>
          <a:lstStyle/>
          <a:p>
            <a:pPr>
              <a:lnSpc>
                <a:spcPct val="90000"/>
              </a:lnSpc>
            </a:pPr>
            <a:r>
              <a:rPr lang="es-ES" sz="3400" dirty="0"/>
              <a:t>Una nueva forma de civilización secular</a:t>
            </a:r>
          </a:p>
        </p:txBody>
      </p:sp>
    </p:spTree>
    <p:extLst>
      <p:ext uri="{BB962C8B-B14F-4D97-AF65-F5344CB8AC3E}">
        <p14:creationId xmlns:p14="http://schemas.microsoft.com/office/powerpoint/2010/main" val="3079481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3">
            <a:extLst>
              <a:ext uri="{FF2B5EF4-FFF2-40B4-BE49-F238E27FC236}">
                <a16:creationId xmlns:a16="http://schemas.microsoft.com/office/drawing/2014/main" id="{0DCED124-9B1F-22F1-5FD6-0B34E6CC851F}"/>
              </a:ext>
            </a:extLst>
          </p:cNvPr>
          <p:cNvSpPr txBox="1">
            <a:spLocks/>
          </p:cNvSpPr>
          <p:nvPr/>
        </p:nvSpPr>
        <p:spPr>
          <a:xfrm>
            <a:off x="504826" y="381000"/>
            <a:ext cx="7680960" cy="1066800"/>
          </a:xfrm>
          <a:prstGeom prst="rect">
            <a:avLst/>
          </a:prstGeom>
        </p:spPr>
        <p:txBody>
          <a:bodyPr vert="horz" lIns="91440" tIns="45720" rIns="91440" bIns="45720" rtlCol="0" anchor="b" anchorCtr="0">
            <a:normAutofit/>
          </a:bodyPr>
          <a:lstStyle>
            <a:lvl1pPr algn="l" defTabSz="914400" rtl="0" eaLnBrk="1" latinLnBrk="0" hangingPunct="1">
              <a:spcBef>
                <a:spcPts val="400"/>
              </a:spcBef>
              <a:buNone/>
              <a:defRPr sz="4000" b="0" kern="1200" cap="none" spc="0" baseline="0">
                <a:solidFill>
                  <a:schemeClr val="tx1"/>
                </a:solidFill>
                <a:latin typeface="+mj-lt"/>
                <a:ea typeface="+mj-ea"/>
                <a:cs typeface="Tunga" pitchFamily="2"/>
              </a:defRPr>
            </a:lvl1pPr>
          </a:lstStyle>
          <a:p>
            <a:r>
              <a:rPr lang="es-ES" dirty="0"/>
              <a:t>C. S. Lewis (1898-1963)</a:t>
            </a:r>
          </a:p>
        </p:txBody>
      </p:sp>
      <p:sp>
        <p:nvSpPr>
          <p:cNvPr id="10" name="Marcador de contenido 2">
            <a:extLst>
              <a:ext uri="{FF2B5EF4-FFF2-40B4-BE49-F238E27FC236}">
                <a16:creationId xmlns:a16="http://schemas.microsoft.com/office/drawing/2014/main" id="{9C51A812-AE83-2F27-235F-11D4155E6323}"/>
              </a:ext>
            </a:extLst>
          </p:cNvPr>
          <p:cNvSpPr>
            <a:spLocks noGrp="1"/>
          </p:cNvSpPr>
          <p:nvPr>
            <p:ph sz="quarter" idx="13"/>
          </p:nvPr>
        </p:nvSpPr>
        <p:spPr>
          <a:xfrm>
            <a:off x="539552" y="1556792"/>
            <a:ext cx="4536504" cy="1512168"/>
          </a:xfrm>
        </p:spPr>
        <p:txBody>
          <a:bodyPr>
            <a:normAutofit fontScale="85000" lnSpcReduction="20000"/>
          </a:bodyPr>
          <a:lstStyle/>
          <a:p>
            <a:pPr marL="285750" indent="-285750">
              <a:buFont typeface="Arial" panose="020B0604020202020204" pitchFamily="34" charset="0"/>
              <a:buChar char="•"/>
            </a:pPr>
            <a:r>
              <a:rPr lang="es-ES" sz="1800" dirty="0"/>
              <a:t>Profesor de lengua y literatura inglesas en </a:t>
            </a:r>
            <a:r>
              <a:rPr lang="es-ES" sz="1800" i="1" dirty="0" err="1"/>
              <a:t>Magdalen</a:t>
            </a:r>
            <a:r>
              <a:rPr lang="es-ES" sz="1800" i="1" dirty="0"/>
              <a:t> </a:t>
            </a:r>
            <a:r>
              <a:rPr lang="es-ES" sz="1800" i="1" dirty="0" err="1"/>
              <a:t>College</a:t>
            </a:r>
            <a:r>
              <a:rPr lang="es-ES" sz="1800" i="1" dirty="0"/>
              <a:t> </a:t>
            </a:r>
            <a:r>
              <a:rPr lang="es-ES" sz="1800" dirty="0"/>
              <a:t>(Oxford)</a:t>
            </a:r>
          </a:p>
          <a:p>
            <a:pPr marL="285750" indent="-285750">
              <a:buFont typeface="Arial" panose="020B0604020202020204" pitchFamily="34" charset="0"/>
              <a:buChar char="•"/>
            </a:pPr>
            <a:r>
              <a:rPr lang="es-ES" sz="1800" dirty="0"/>
              <a:t>Autor de </a:t>
            </a:r>
            <a:r>
              <a:rPr lang="es-ES" sz="1800" i="1" dirty="0"/>
              <a:t>El problema del dolor, Mero cristianismo, Los cuatro amores, Una pena en observación, La abolición del hombre </a:t>
            </a:r>
          </a:p>
          <a:p>
            <a:pPr marL="285750" indent="-285750">
              <a:buFont typeface="Arial" panose="020B0604020202020204" pitchFamily="34" charset="0"/>
              <a:buChar char="•"/>
            </a:pPr>
            <a:r>
              <a:rPr lang="es-ES" sz="1800" i="1" dirty="0"/>
              <a:t>Sobre los síntomas de la modernidad.</a:t>
            </a:r>
          </a:p>
          <a:p>
            <a:pPr marL="285750" indent="-285750">
              <a:buFont typeface="Arial" panose="020B0604020202020204" pitchFamily="34" charset="0"/>
              <a:buChar char="•"/>
            </a:pPr>
            <a:endParaRPr lang="es-ES" dirty="0"/>
          </a:p>
          <a:p>
            <a:pPr marL="285750" indent="-285750">
              <a:buFont typeface="Arial" panose="020B0604020202020204" pitchFamily="34" charset="0"/>
              <a:buChar char="•"/>
            </a:pPr>
            <a:endParaRPr lang="es-ES" i="1" dirty="0"/>
          </a:p>
        </p:txBody>
      </p:sp>
      <p:pic>
        <p:nvPicPr>
          <p:cNvPr id="1026" name="Picture 2" descr="C. S. Lewis: el autor de Narnia contra el nihilismo – Prodavinc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1449972"/>
            <a:ext cx="3312368" cy="411070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rchivo:Oxford-University-Circlet.sv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3212976"/>
            <a:ext cx="2586888" cy="324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2044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p:txBody>
          <a:bodyPr>
            <a:normAutofit fontScale="90000"/>
          </a:bodyPr>
          <a:lstStyle/>
          <a:p>
            <a:r>
              <a:rPr lang="es-ES" dirty="0"/>
              <a:t>La abolición de la condición humana natural</a:t>
            </a:r>
          </a:p>
        </p:txBody>
      </p:sp>
      <p:sp>
        <p:nvSpPr>
          <p:cNvPr id="5" name="Rectángulo 4">
            <a:extLst>
              <a:ext uri="{FF2B5EF4-FFF2-40B4-BE49-F238E27FC236}">
                <a16:creationId xmlns:a16="http://schemas.microsoft.com/office/drawing/2014/main" id="{AC4763B6-4D86-AD40-BEF2-2A8457452782}"/>
              </a:ext>
            </a:extLst>
          </p:cNvPr>
          <p:cNvSpPr/>
          <p:nvPr/>
        </p:nvSpPr>
        <p:spPr>
          <a:xfrm>
            <a:off x="637330" y="1412776"/>
            <a:ext cx="4166985" cy="4801314"/>
          </a:xfrm>
          <a:prstGeom prst="rect">
            <a:avLst/>
          </a:prstGeom>
        </p:spPr>
        <p:txBody>
          <a:bodyPr wrap="square">
            <a:spAutoFit/>
          </a:bodyPr>
          <a:lstStyle/>
          <a:p>
            <a:r>
              <a:rPr lang="es-ES" dirty="0"/>
              <a:t>«</a:t>
            </a:r>
            <a:r>
              <a:rPr lang="es-ES_tradnl" dirty="0"/>
              <a:t>El proceso que abolirá al hombre, si no se le detiene, va tan rápido en los países comunistas y las democracias como en las fascistas. Los métodos no tienen –en sus comienzos– la misma brutalidad. Pero hay entre nosotros bastantes sabios de aire inofensivo, bastantes autores dramáticos de éxito, bastantes filósofos aficionados, cuyos objetivos no difieren a fin de cuentas de lo que persiguen los nazis. Se trata siempre de desacreditar totalmente los valores tradicionales, y dar a la humanidad una forma nueva, según la voluntad, por hipótesis arbitraria, de algunas personas bien situadas para eso, en una generación ella misma bien situada y que sabe cómo hacerlo</a:t>
            </a:r>
            <a:r>
              <a:rPr lang="es-ES" dirty="0"/>
              <a:t>». </a:t>
            </a:r>
          </a:p>
        </p:txBody>
      </p:sp>
      <p:pic>
        <p:nvPicPr>
          <p:cNvPr id="2050" name="Picture 2" descr="La abolicion del hombre, c.s.lewis - Vendido en Venta Directa - 533440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1509711"/>
            <a:ext cx="3724275" cy="3838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7426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p:txBody>
          <a:bodyPr>
            <a:normAutofit fontScale="90000"/>
          </a:bodyPr>
          <a:lstStyle/>
          <a:p>
            <a:r>
              <a:rPr lang="es-ES" dirty="0"/>
              <a:t>La abolición de la condición humana natural</a:t>
            </a:r>
          </a:p>
        </p:txBody>
      </p:sp>
      <p:sp>
        <p:nvSpPr>
          <p:cNvPr id="5" name="Rectángulo 4">
            <a:extLst>
              <a:ext uri="{FF2B5EF4-FFF2-40B4-BE49-F238E27FC236}">
                <a16:creationId xmlns:a16="http://schemas.microsoft.com/office/drawing/2014/main" id="{AC4763B6-4D86-AD40-BEF2-2A8457452782}"/>
              </a:ext>
            </a:extLst>
          </p:cNvPr>
          <p:cNvSpPr/>
          <p:nvPr/>
        </p:nvSpPr>
        <p:spPr>
          <a:xfrm>
            <a:off x="637330" y="1412776"/>
            <a:ext cx="4166985" cy="4247317"/>
          </a:xfrm>
          <a:prstGeom prst="rect">
            <a:avLst/>
          </a:prstGeom>
        </p:spPr>
        <p:txBody>
          <a:bodyPr wrap="square">
            <a:spAutoFit/>
          </a:bodyPr>
          <a:lstStyle/>
          <a:p>
            <a:r>
              <a:rPr lang="es-ES" dirty="0"/>
              <a:t>«</a:t>
            </a:r>
            <a:r>
              <a:rPr lang="es-ES_tradnl" dirty="0"/>
              <a:t>En ese momento en que el hombre triunfa sobre la naturaleza, se constata que la humanidad entera está sometida a un pequeño número de hombres y que estos a su vez están sometidos a lo que es puramente natural en ellos –la irracionalidad de sus deseos. Es por tanto la naturaleza, sin que ningún valor intervenga, quien reina sobre los amos del condicionamiento, y mediante ellos sobre todos los hombres. En el momento mismo en que está acabada esta operación, se ve que el dominio del hombre sobre la naturaleza es de hecho el de la naturaleza sobre el hombre</a:t>
            </a:r>
            <a:r>
              <a:rPr lang="es-ES" dirty="0"/>
              <a:t>». </a:t>
            </a:r>
          </a:p>
        </p:txBody>
      </p:sp>
      <p:pic>
        <p:nvPicPr>
          <p:cNvPr id="2050" name="Picture 2" descr="La abolicion del hombre, c.s.lewis - Vendido en Venta Directa - 533440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1509711"/>
            <a:ext cx="3724275" cy="3838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2338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3">
            <a:extLst>
              <a:ext uri="{FF2B5EF4-FFF2-40B4-BE49-F238E27FC236}">
                <a16:creationId xmlns:a16="http://schemas.microsoft.com/office/drawing/2014/main" id="{0DCED124-9B1F-22F1-5FD6-0B34E6CC851F}"/>
              </a:ext>
            </a:extLst>
          </p:cNvPr>
          <p:cNvSpPr txBox="1">
            <a:spLocks/>
          </p:cNvSpPr>
          <p:nvPr/>
        </p:nvSpPr>
        <p:spPr>
          <a:xfrm>
            <a:off x="504826" y="381000"/>
            <a:ext cx="7680960" cy="1066800"/>
          </a:xfrm>
          <a:prstGeom prst="rect">
            <a:avLst/>
          </a:prstGeom>
        </p:spPr>
        <p:txBody>
          <a:bodyPr vert="horz" lIns="91440" tIns="45720" rIns="91440" bIns="45720" rtlCol="0" anchor="b" anchorCtr="0">
            <a:normAutofit/>
          </a:bodyPr>
          <a:lstStyle>
            <a:lvl1pPr algn="l" defTabSz="914400" rtl="0" eaLnBrk="1" latinLnBrk="0" hangingPunct="1">
              <a:spcBef>
                <a:spcPts val="400"/>
              </a:spcBef>
              <a:buNone/>
              <a:defRPr sz="4000" b="0" kern="1200" cap="none" spc="0" baseline="0">
                <a:solidFill>
                  <a:schemeClr val="tx1"/>
                </a:solidFill>
                <a:latin typeface="+mj-lt"/>
                <a:ea typeface="+mj-ea"/>
                <a:cs typeface="Tunga" pitchFamily="2"/>
              </a:defRPr>
            </a:lvl1pPr>
          </a:lstStyle>
          <a:p>
            <a:r>
              <a:rPr lang="es-ES" dirty="0"/>
              <a:t>Leo Strauss (1899-1973)</a:t>
            </a:r>
          </a:p>
        </p:txBody>
      </p:sp>
      <p:sp>
        <p:nvSpPr>
          <p:cNvPr id="10" name="Marcador de contenido 2">
            <a:extLst>
              <a:ext uri="{FF2B5EF4-FFF2-40B4-BE49-F238E27FC236}">
                <a16:creationId xmlns:a16="http://schemas.microsoft.com/office/drawing/2014/main" id="{9C51A812-AE83-2F27-235F-11D4155E6323}"/>
              </a:ext>
            </a:extLst>
          </p:cNvPr>
          <p:cNvSpPr>
            <a:spLocks noGrp="1"/>
          </p:cNvSpPr>
          <p:nvPr>
            <p:ph sz="quarter" idx="13"/>
          </p:nvPr>
        </p:nvSpPr>
        <p:spPr>
          <a:xfrm>
            <a:off x="539552" y="1556792"/>
            <a:ext cx="4536504" cy="1512168"/>
          </a:xfrm>
        </p:spPr>
        <p:txBody>
          <a:bodyPr>
            <a:normAutofit fontScale="92500"/>
          </a:bodyPr>
          <a:lstStyle/>
          <a:p>
            <a:pPr marL="285750" indent="-285750">
              <a:buFont typeface="Arial" panose="020B0604020202020204" pitchFamily="34" charset="0"/>
              <a:buChar char="•"/>
            </a:pPr>
            <a:r>
              <a:rPr lang="es-ES" sz="1800" dirty="0"/>
              <a:t>Profesor de Ciencias políticas en la Universidad de Chicago</a:t>
            </a:r>
          </a:p>
          <a:p>
            <a:pPr marL="285750" indent="-285750">
              <a:buFont typeface="Arial" panose="020B0604020202020204" pitchFamily="34" charset="0"/>
              <a:buChar char="•"/>
            </a:pPr>
            <a:r>
              <a:rPr lang="es-ES" sz="1800" dirty="0"/>
              <a:t>Autor de </a:t>
            </a:r>
            <a:r>
              <a:rPr lang="es-ES" sz="1800" i="1" dirty="0"/>
              <a:t>¿Qué es la filosofía política</a:t>
            </a:r>
            <a:r>
              <a:rPr lang="es-ES" sz="1700" i="1" dirty="0"/>
              <a:t>?</a:t>
            </a:r>
            <a:r>
              <a:rPr lang="es-ES" sz="1800" i="1" dirty="0"/>
              <a:t> </a:t>
            </a:r>
          </a:p>
          <a:p>
            <a:pPr marL="285750" indent="-285750">
              <a:buFont typeface="Arial" panose="020B0604020202020204" pitchFamily="34" charset="0"/>
              <a:buChar char="•"/>
            </a:pPr>
            <a:r>
              <a:rPr lang="es-ES" sz="1800" i="1" dirty="0"/>
              <a:t>Sobre la pérdida del sentido de la sabiduría.</a:t>
            </a:r>
          </a:p>
          <a:p>
            <a:pPr marL="285750" indent="-285750">
              <a:buFont typeface="Arial" panose="020B0604020202020204" pitchFamily="34" charset="0"/>
              <a:buChar char="•"/>
            </a:pPr>
            <a:endParaRPr lang="es-ES" dirty="0"/>
          </a:p>
          <a:p>
            <a:pPr marL="285750" indent="-285750">
              <a:buFont typeface="Arial" panose="020B0604020202020204" pitchFamily="34" charset="0"/>
              <a:buChar char="•"/>
            </a:pPr>
            <a:endParaRPr lang="es-ES" i="1" dirty="0"/>
          </a:p>
        </p:txBody>
      </p:sp>
      <p:pic>
        <p:nvPicPr>
          <p:cNvPr id="3074" name="Picture 2" descr="Leo Strauss - Ediciones Encuentr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1700808"/>
            <a:ext cx="3323445" cy="374441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Universidad de chicago chicago cimarrones baloncesto masculino emblema logo  universidad antigua, escuela, Universidad, chicago, cimarrones png | PNGWi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7624" y="3212976"/>
            <a:ext cx="3240359" cy="324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76137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p:txBody>
          <a:bodyPr>
            <a:normAutofit fontScale="90000"/>
          </a:bodyPr>
          <a:lstStyle/>
          <a:p>
            <a:r>
              <a:rPr lang="es-ES" dirty="0"/>
              <a:t>La modernidad y la pérdida del sentido de la sabiduría</a:t>
            </a:r>
          </a:p>
        </p:txBody>
      </p:sp>
      <p:sp>
        <p:nvSpPr>
          <p:cNvPr id="5" name="Rectángulo 4">
            <a:extLst>
              <a:ext uri="{FF2B5EF4-FFF2-40B4-BE49-F238E27FC236}">
                <a16:creationId xmlns:a16="http://schemas.microsoft.com/office/drawing/2014/main" id="{AC4763B6-4D86-AD40-BEF2-2A8457452782}"/>
              </a:ext>
            </a:extLst>
          </p:cNvPr>
          <p:cNvSpPr/>
          <p:nvPr/>
        </p:nvSpPr>
        <p:spPr>
          <a:xfrm>
            <a:off x="693047" y="1692091"/>
            <a:ext cx="4166985" cy="4401205"/>
          </a:xfrm>
          <a:prstGeom prst="rect">
            <a:avLst/>
          </a:prstGeom>
        </p:spPr>
        <p:txBody>
          <a:bodyPr wrap="square">
            <a:spAutoFit/>
          </a:bodyPr>
          <a:lstStyle/>
          <a:p>
            <a:r>
              <a:rPr lang="es-ES" sz="2000" dirty="0"/>
              <a:t>«</a:t>
            </a:r>
            <a:r>
              <a:rPr lang="es-ES_tradnl" sz="2000" dirty="0"/>
              <a:t>La filosofía en su sentido más auténtico no es otra cosa que la conciencia genuina de los problemas más importantes y complejos. Es imposible pensar sobre esos problemas sin sentirse inclinado a una solución, hacia una o hacia otra de las escasas soluciones típicas. Sin embargo, mientras que no existe la sabiduría, sino solamente la búsqueda de la sabiduría, la evidencia de cada una de las soluciones es necesariamente menor que la evidencia de los problemas</a:t>
            </a:r>
            <a:r>
              <a:rPr lang="es-ES" sz="2000" dirty="0"/>
              <a:t>». </a:t>
            </a:r>
          </a:p>
        </p:txBody>
      </p:sp>
      <p:pic>
        <p:nvPicPr>
          <p:cNvPr id="7170" name="Picture 2" descr="QUÉ ES FILOSOFÍA POLÍTICA? | LEO STRAUSS | Casa del Libr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1358398"/>
            <a:ext cx="3232422" cy="4855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5056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arcador de contenido 6" descr="Un hombre con un micrófono&#10;&#10;Descripción generada automáticamente con confianza media">
            <a:extLst>
              <a:ext uri="{FF2B5EF4-FFF2-40B4-BE49-F238E27FC236}">
                <a16:creationId xmlns:a16="http://schemas.microsoft.com/office/drawing/2014/main" id="{6F885A48-DA46-3280-F12C-B89575A637DA}"/>
              </a:ext>
            </a:extLst>
          </p:cNvPr>
          <p:cNvPicPr>
            <a:picLocks noGrp="1" noChangeAspect="1"/>
          </p:cNvPicPr>
          <p:nvPr>
            <p:ph sz="quarter" idx="14"/>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39738" b="-2"/>
          <a:stretch/>
        </p:blipFill>
        <p:spPr>
          <a:xfrm>
            <a:off x="5119240" y="1463040"/>
            <a:ext cx="3668143" cy="4047904"/>
          </a:xfrm>
          <a:noFill/>
        </p:spPr>
      </p:pic>
      <p:sp>
        <p:nvSpPr>
          <p:cNvPr id="5" name="Título 3">
            <a:extLst>
              <a:ext uri="{FF2B5EF4-FFF2-40B4-BE49-F238E27FC236}">
                <a16:creationId xmlns:a16="http://schemas.microsoft.com/office/drawing/2014/main" id="{0DCED124-9B1F-22F1-5FD6-0B34E6CC851F}"/>
              </a:ext>
            </a:extLst>
          </p:cNvPr>
          <p:cNvSpPr txBox="1">
            <a:spLocks/>
          </p:cNvSpPr>
          <p:nvPr/>
        </p:nvSpPr>
        <p:spPr>
          <a:xfrm>
            <a:off x="504826" y="381000"/>
            <a:ext cx="7680960" cy="1066800"/>
          </a:xfrm>
          <a:prstGeom prst="rect">
            <a:avLst/>
          </a:prstGeom>
        </p:spPr>
        <p:txBody>
          <a:bodyPr vert="horz" lIns="91440" tIns="45720" rIns="91440" bIns="45720" rtlCol="0" anchor="b" anchorCtr="0">
            <a:normAutofit/>
          </a:bodyPr>
          <a:lstStyle>
            <a:lvl1pPr algn="l" defTabSz="914400" rtl="0" eaLnBrk="1" latinLnBrk="0" hangingPunct="1">
              <a:spcBef>
                <a:spcPts val="400"/>
              </a:spcBef>
              <a:buNone/>
              <a:defRPr sz="4000" b="0" kern="1200" cap="none" spc="0" baseline="0">
                <a:solidFill>
                  <a:schemeClr val="tx1"/>
                </a:solidFill>
                <a:latin typeface="+mj-lt"/>
                <a:ea typeface="+mj-ea"/>
                <a:cs typeface="Tunga" pitchFamily="2"/>
              </a:defRPr>
            </a:lvl1pPr>
          </a:lstStyle>
          <a:p>
            <a:r>
              <a:rPr lang="es-ES" dirty="0"/>
              <a:t>Alasdair MacIntyre</a:t>
            </a:r>
          </a:p>
        </p:txBody>
      </p:sp>
      <p:sp>
        <p:nvSpPr>
          <p:cNvPr id="10" name="Marcador de contenido 2">
            <a:extLst>
              <a:ext uri="{FF2B5EF4-FFF2-40B4-BE49-F238E27FC236}">
                <a16:creationId xmlns:a16="http://schemas.microsoft.com/office/drawing/2014/main" id="{9C51A812-AE83-2F27-235F-11D4155E6323}"/>
              </a:ext>
            </a:extLst>
          </p:cNvPr>
          <p:cNvSpPr>
            <a:spLocks noGrp="1"/>
          </p:cNvSpPr>
          <p:nvPr>
            <p:ph sz="quarter" idx="13"/>
          </p:nvPr>
        </p:nvSpPr>
        <p:spPr>
          <a:xfrm>
            <a:off x="539552" y="1640356"/>
            <a:ext cx="4176464" cy="1428604"/>
          </a:xfrm>
        </p:spPr>
        <p:txBody>
          <a:bodyPr>
            <a:normAutofit fontScale="77500" lnSpcReduction="20000"/>
          </a:bodyPr>
          <a:lstStyle/>
          <a:p>
            <a:pPr marL="285750" indent="-285750">
              <a:buFont typeface="Arial" panose="020B0604020202020204" pitchFamily="34" charset="0"/>
              <a:buChar char="•"/>
            </a:pPr>
            <a:r>
              <a:rPr lang="es-ES" sz="1800" dirty="0"/>
              <a:t>Filósofo. Profesor emérito de la </a:t>
            </a:r>
            <a:r>
              <a:rPr lang="es-ES" sz="1800" dirty="0" err="1"/>
              <a:t>University</a:t>
            </a:r>
            <a:r>
              <a:rPr lang="es-ES" sz="1800" dirty="0"/>
              <a:t> </a:t>
            </a:r>
            <a:r>
              <a:rPr lang="es-ES" sz="1800" dirty="0" err="1"/>
              <a:t>of</a:t>
            </a:r>
            <a:r>
              <a:rPr lang="es-ES" sz="1800" dirty="0"/>
              <a:t> </a:t>
            </a:r>
            <a:r>
              <a:rPr lang="es-ES" sz="1800" dirty="0" err="1"/>
              <a:t>Notre</a:t>
            </a:r>
            <a:r>
              <a:rPr lang="es-ES" sz="1800" dirty="0"/>
              <a:t> Dame</a:t>
            </a:r>
          </a:p>
          <a:p>
            <a:pPr marL="285750" indent="-285750">
              <a:buFont typeface="Arial" panose="020B0604020202020204" pitchFamily="34" charset="0"/>
              <a:buChar char="•"/>
            </a:pPr>
            <a:r>
              <a:rPr lang="es-ES" sz="1800" dirty="0"/>
              <a:t>Autor de </a:t>
            </a:r>
            <a:r>
              <a:rPr lang="es-ES" i="1" dirty="0" err="1"/>
              <a:t>Ethics</a:t>
            </a:r>
            <a:r>
              <a:rPr lang="es-ES" i="1" dirty="0"/>
              <a:t> in </a:t>
            </a:r>
            <a:r>
              <a:rPr lang="es-ES" i="1" dirty="0" err="1"/>
              <a:t>the</a:t>
            </a:r>
            <a:r>
              <a:rPr lang="es-ES" i="1" dirty="0"/>
              <a:t> </a:t>
            </a:r>
            <a:r>
              <a:rPr lang="es-ES" i="1" dirty="0" err="1"/>
              <a:t>Conflicts</a:t>
            </a:r>
            <a:r>
              <a:rPr lang="es-ES" i="1" dirty="0"/>
              <a:t> </a:t>
            </a:r>
            <a:r>
              <a:rPr lang="es-ES" i="1" dirty="0" err="1"/>
              <a:t>of</a:t>
            </a:r>
            <a:r>
              <a:rPr lang="es-ES" i="1" dirty="0"/>
              <a:t> </a:t>
            </a:r>
            <a:r>
              <a:rPr lang="es-ES" i="1" dirty="0" err="1"/>
              <a:t>Modernity</a:t>
            </a:r>
            <a:r>
              <a:rPr lang="es-ES" i="1" dirty="0"/>
              <a:t>: </a:t>
            </a:r>
            <a:r>
              <a:rPr lang="es-ES" i="1" dirty="0" err="1"/>
              <a:t>An</a:t>
            </a:r>
            <a:r>
              <a:rPr lang="es-ES" i="1" dirty="0"/>
              <a:t> </a:t>
            </a:r>
            <a:r>
              <a:rPr lang="es-ES" i="1" dirty="0" err="1"/>
              <a:t>Essay</a:t>
            </a:r>
            <a:r>
              <a:rPr lang="es-ES" i="1" dirty="0"/>
              <a:t> </a:t>
            </a:r>
            <a:r>
              <a:rPr lang="es-ES" i="1" dirty="0" err="1"/>
              <a:t>on</a:t>
            </a:r>
            <a:r>
              <a:rPr lang="es-ES" i="1" dirty="0"/>
              <a:t> </a:t>
            </a:r>
            <a:r>
              <a:rPr lang="es-ES" i="1" dirty="0" err="1"/>
              <a:t>Desire</a:t>
            </a:r>
            <a:r>
              <a:rPr lang="es-ES" i="1" dirty="0"/>
              <a:t>, </a:t>
            </a:r>
            <a:r>
              <a:rPr lang="es-ES" i="1" dirty="0" err="1"/>
              <a:t>Practical</a:t>
            </a:r>
            <a:r>
              <a:rPr lang="es-ES" i="1" dirty="0"/>
              <a:t> </a:t>
            </a:r>
            <a:r>
              <a:rPr lang="es-ES" i="1" dirty="0" err="1"/>
              <a:t>Reasoning</a:t>
            </a:r>
            <a:r>
              <a:rPr lang="es-ES" i="1" dirty="0"/>
              <a:t>, and Narrative</a:t>
            </a:r>
          </a:p>
          <a:p>
            <a:pPr marL="285750" indent="-285750">
              <a:buFont typeface="Arial" panose="020B0604020202020204" pitchFamily="34" charset="0"/>
              <a:buChar char="•"/>
            </a:pPr>
            <a:r>
              <a:rPr lang="es-ES" sz="1800" i="1" dirty="0"/>
              <a:t>Sobre un problema ético contemporáneo: el emotivismo.</a:t>
            </a:r>
          </a:p>
          <a:p>
            <a:pPr marL="285750" indent="-285750">
              <a:buFont typeface="Arial" panose="020B0604020202020204" pitchFamily="34" charset="0"/>
              <a:buChar char="•"/>
            </a:pPr>
            <a:endParaRPr lang="es-ES" dirty="0"/>
          </a:p>
          <a:p>
            <a:pPr marL="285750" indent="-285750">
              <a:buFont typeface="Arial" panose="020B0604020202020204" pitchFamily="34" charset="0"/>
              <a:buChar char="•"/>
            </a:pPr>
            <a:endParaRPr lang="es-ES" i="1" dirty="0"/>
          </a:p>
        </p:txBody>
      </p:sp>
      <p:pic>
        <p:nvPicPr>
          <p:cNvPr id="11" name="Imagen 10">
            <a:extLst>
              <a:ext uri="{FF2B5EF4-FFF2-40B4-BE49-F238E27FC236}">
                <a16:creationId xmlns:a16="http://schemas.microsoft.com/office/drawing/2014/main" id="{6DA5F591-8D81-F335-4CEC-7A10C036FBF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6426" y="3256167"/>
            <a:ext cx="4064000" cy="2254777"/>
          </a:xfrm>
          <a:prstGeom prst="rect">
            <a:avLst/>
          </a:prstGeom>
        </p:spPr>
      </p:pic>
    </p:spTree>
    <p:extLst>
      <p:ext uri="{BB962C8B-B14F-4D97-AF65-F5344CB8AC3E}">
        <p14:creationId xmlns:p14="http://schemas.microsoft.com/office/powerpoint/2010/main" val="771658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p:txBody>
          <a:bodyPr>
            <a:normAutofit fontScale="90000"/>
          </a:bodyPr>
          <a:lstStyle/>
          <a:p>
            <a:r>
              <a:rPr lang="es-ES" dirty="0"/>
              <a:t>Apuntando hacia la herencia de la Modernidad</a:t>
            </a:r>
          </a:p>
        </p:txBody>
      </p:sp>
      <p:sp>
        <p:nvSpPr>
          <p:cNvPr id="5" name="Rectángulo 4">
            <a:extLst>
              <a:ext uri="{FF2B5EF4-FFF2-40B4-BE49-F238E27FC236}">
                <a16:creationId xmlns:a16="http://schemas.microsoft.com/office/drawing/2014/main" id="{AC4763B6-4D86-AD40-BEF2-2A8457452782}"/>
              </a:ext>
            </a:extLst>
          </p:cNvPr>
          <p:cNvSpPr/>
          <p:nvPr/>
        </p:nvSpPr>
        <p:spPr>
          <a:xfrm>
            <a:off x="637330" y="2151727"/>
            <a:ext cx="4166985" cy="2554545"/>
          </a:xfrm>
          <a:prstGeom prst="rect">
            <a:avLst/>
          </a:prstGeom>
        </p:spPr>
        <p:txBody>
          <a:bodyPr wrap="square">
            <a:spAutoFit/>
          </a:bodyPr>
          <a:lstStyle/>
          <a:p>
            <a:r>
              <a:rPr lang="es-ES" sz="2000" dirty="0"/>
              <a:t>«</a:t>
            </a:r>
            <a:r>
              <a:rPr lang="es-ES_tradnl" sz="2000" dirty="0"/>
              <a:t>Merece la pena, por tanto, preguntar si la Ilustración no habrá́ contribuido de un segundo modo a nuestra condición presente; no solo por lo que sus logros al propagar sus doctrinas distintivas hayan efectuado, sino también por </a:t>
            </a:r>
            <a:r>
              <a:rPr lang="es-ES_tradnl" sz="2000" i="1" dirty="0"/>
              <a:t>lo que ha conseguido ocultar de nuestra vida</a:t>
            </a:r>
            <a:r>
              <a:rPr lang="es-ES" sz="2000" dirty="0"/>
              <a:t>». </a:t>
            </a:r>
          </a:p>
        </p:txBody>
      </p:sp>
      <p:pic>
        <p:nvPicPr>
          <p:cNvPr id="3074" name="Picture 2" descr="Whose Justice? Which Rationality? - Wikipedia">
            <a:extLst>
              <a:ext uri="{FF2B5EF4-FFF2-40B4-BE49-F238E27FC236}">
                <a16:creationId xmlns:a16="http://schemas.microsoft.com/office/drawing/2014/main" id="{74AC23F7-581B-FAF1-3074-4F8C916EF2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1412776"/>
            <a:ext cx="3142693" cy="4956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93878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p:txBody>
          <a:bodyPr>
            <a:normAutofit fontScale="90000"/>
          </a:bodyPr>
          <a:lstStyle/>
          <a:p>
            <a:r>
              <a:rPr lang="es-ES" dirty="0"/>
              <a:t>Una crítica a la Modernidad desde la Ética</a:t>
            </a:r>
          </a:p>
        </p:txBody>
      </p:sp>
      <p:sp>
        <p:nvSpPr>
          <p:cNvPr id="5" name="Rectángulo 4">
            <a:extLst>
              <a:ext uri="{FF2B5EF4-FFF2-40B4-BE49-F238E27FC236}">
                <a16:creationId xmlns:a16="http://schemas.microsoft.com/office/drawing/2014/main" id="{AC4763B6-4D86-AD40-BEF2-2A8457452782}"/>
              </a:ext>
            </a:extLst>
          </p:cNvPr>
          <p:cNvSpPr/>
          <p:nvPr/>
        </p:nvSpPr>
        <p:spPr>
          <a:xfrm>
            <a:off x="549031" y="1644764"/>
            <a:ext cx="4166985" cy="3693319"/>
          </a:xfrm>
          <a:prstGeom prst="rect">
            <a:avLst/>
          </a:prstGeom>
        </p:spPr>
        <p:txBody>
          <a:bodyPr wrap="square">
            <a:spAutoFit/>
          </a:bodyPr>
          <a:lstStyle/>
          <a:p>
            <a:r>
              <a:rPr lang="es-ES" dirty="0"/>
              <a:t>L</a:t>
            </a:r>
            <a:r>
              <a:rPr lang="es-ES_tradnl" dirty="0"/>
              <a:t>a visión de </a:t>
            </a:r>
            <a:r>
              <a:rPr lang="es-ES_tradnl" dirty="0" err="1"/>
              <a:t>Alasdair</a:t>
            </a:r>
            <a:r>
              <a:rPr lang="es-ES_tradnl" dirty="0"/>
              <a:t> MacIntyre sobre la modernidad nos revela que el proyecto de la Ilustración intenta, una y otra vez, justificar la moralidad por una vía no finalista, dejando un poso de nihilismo en la consideración de la acción humana. Es significativo que el autor británico se vea claramente introducido en una discusión con el pensamiento de Nietzsche, debido a que este último autor, también crítico con las deficiencias del proyecto ilustrado, se presenta como la alternativa opuesta a la postura de la moral aristotélica.</a:t>
            </a:r>
            <a:endParaRPr lang="es-ES" dirty="0"/>
          </a:p>
        </p:txBody>
      </p:sp>
      <p:pic>
        <p:nvPicPr>
          <p:cNvPr id="7" name="Marcador de contenido 6" descr="Un hombre con un micrófono&#10;&#10;Descripción generada automáticamente con confianza media">
            <a:extLst>
              <a:ext uri="{FF2B5EF4-FFF2-40B4-BE49-F238E27FC236}">
                <a16:creationId xmlns:a16="http://schemas.microsoft.com/office/drawing/2014/main" id="{6008D8CB-7344-A4F5-9DB7-934CA1A7549A}"/>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39738" b="-2"/>
          <a:stretch/>
        </p:blipFill>
        <p:spPr>
          <a:xfrm>
            <a:off x="5119240" y="1463040"/>
            <a:ext cx="3668143" cy="4047904"/>
          </a:xfrm>
          <a:prstGeom prst="rect">
            <a:avLst/>
          </a:prstGeom>
          <a:noFill/>
        </p:spPr>
      </p:pic>
    </p:spTree>
    <p:extLst>
      <p:ext uri="{BB962C8B-B14F-4D97-AF65-F5344CB8AC3E}">
        <p14:creationId xmlns:p14="http://schemas.microsoft.com/office/powerpoint/2010/main" val="36737359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F121509-7835-4940-9569-91426817AEF9}"/>
              </a:ext>
            </a:extLst>
          </p:cNvPr>
          <p:cNvSpPr>
            <a:spLocks noGrp="1"/>
          </p:cNvSpPr>
          <p:nvPr>
            <p:ph sz="quarter" idx="13"/>
          </p:nvPr>
        </p:nvSpPr>
        <p:spPr>
          <a:xfrm>
            <a:off x="539552" y="1640356"/>
            <a:ext cx="4320480" cy="1644628"/>
          </a:xfrm>
        </p:spPr>
        <p:txBody>
          <a:bodyPr>
            <a:normAutofit fontScale="77500" lnSpcReduction="20000"/>
          </a:bodyPr>
          <a:lstStyle/>
          <a:p>
            <a:pPr marL="285750" indent="-285750">
              <a:buFont typeface="Arial" panose="020B0604020202020204" pitchFamily="34" charset="0"/>
              <a:buChar char="•"/>
            </a:pPr>
            <a:r>
              <a:rPr lang="es-ES" sz="2100" dirty="0"/>
              <a:t>Filósofo. Profesor emérito de la Universidad </a:t>
            </a:r>
            <a:r>
              <a:rPr lang="es-ES" sz="2100" dirty="0" err="1"/>
              <a:t>Panthéon-Sorbonne</a:t>
            </a:r>
            <a:r>
              <a:rPr lang="es-ES" sz="2100" dirty="0"/>
              <a:t> (Paris I).</a:t>
            </a:r>
          </a:p>
          <a:p>
            <a:pPr marL="285750" indent="-285750">
              <a:buFont typeface="Arial" panose="020B0604020202020204" pitchFamily="34" charset="0"/>
              <a:buChar char="•"/>
            </a:pPr>
            <a:r>
              <a:rPr lang="es-ES" sz="2100" dirty="0"/>
              <a:t>Autor de </a:t>
            </a:r>
            <a:r>
              <a:rPr lang="es-ES" sz="2100" i="1" dirty="0"/>
              <a:t>El reino del hombre: génesis y fracaso del proyecto moderno</a:t>
            </a:r>
          </a:p>
          <a:p>
            <a:pPr marL="285750" indent="-285750">
              <a:buFont typeface="Arial" panose="020B0604020202020204" pitchFamily="34" charset="0"/>
              <a:buChar char="•"/>
            </a:pPr>
            <a:r>
              <a:rPr lang="es-ES" sz="2100" i="1" dirty="0"/>
              <a:t>Sobre la necesidad de superar el proyecto antropológico y ético de la Modernidad.</a:t>
            </a:r>
          </a:p>
          <a:p>
            <a:pPr marL="285750" indent="-285750">
              <a:buFont typeface="Arial" panose="020B0604020202020204" pitchFamily="34" charset="0"/>
              <a:buChar char="•"/>
            </a:pPr>
            <a:endParaRPr lang="es-ES" dirty="0"/>
          </a:p>
          <a:p>
            <a:pPr marL="285750" indent="-285750">
              <a:buFont typeface="Arial" panose="020B0604020202020204" pitchFamily="34" charset="0"/>
              <a:buChar char="•"/>
            </a:pPr>
            <a:endParaRPr lang="es-ES" i="1" dirty="0"/>
          </a:p>
        </p:txBody>
      </p:sp>
      <p:sp>
        <p:nvSpPr>
          <p:cNvPr id="4" name="Título 3">
            <a:extLst>
              <a:ext uri="{FF2B5EF4-FFF2-40B4-BE49-F238E27FC236}">
                <a16:creationId xmlns:a16="http://schemas.microsoft.com/office/drawing/2014/main" id="{711BE6B3-ADAB-DD47-9774-A6E73735BD58}"/>
              </a:ext>
            </a:extLst>
          </p:cNvPr>
          <p:cNvSpPr>
            <a:spLocks noGrp="1"/>
          </p:cNvSpPr>
          <p:nvPr>
            <p:ph type="title"/>
          </p:nvPr>
        </p:nvSpPr>
        <p:spPr/>
        <p:txBody>
          <a:bodyPr/>
          <a:lstStyle/>
          <a:p>
            <a:r>
              <a:rPr lang="es-ES" dirty="0"/>
              <a:t>Rémi </a:t>
            </a:r>
            <a:r>
              <a:rPr lang="es-ES" dirty="0" err="1"/>
              <a:t>Brague</a:t>
            </a:r>
            <a:endParaRPr lang="es-ES" dirty="0"/>
          </a:p>
        </p:txBody>
      </p:sp>
      <p:pic>
        <p:nvPicPr>
          <p:cNvPr id="8" name="Marcador de contenido 7">
            <a:extLst>
              <a:ext uri="{FF2B5EF4-FFF2-40B4-BE49-F238E27FC236}">
                <a16:creationId xmlns:a16="http://schemas.microsoft.com/office/drawing/2014/main" id="{143E8A10-A430-4345-8268-7ACE794F0BC0}"/>
              </a:ext>
            </a:extLst>
          </p:cNvPr>
          <p:cNvPicPr>
            <a:picLocks noGrp="1" noChangeAspect="1"/>
          </p:cNvPicPr>
          <p:nvPr>
            <p:ph sz="quarter" idx="14"/>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5181895" y="1852035"/>
            <a:ext cx="3674521" cy="3674521"/>
          </a:xfrm>
          <a:prstGeom prst="rect">
            <a:avLst/>
          </a:prstGeom>
        </p:spPr>
      </p:pic>
      <p:pic>
        <p:nvPicPr>
          <p:cNvPr id="9" name="Imagen 8">
            <a:extLst>
              <a:ext uri="{FF2B5EF4-FFF2-40B4-BE49-F238E27FC236}">
                <a16:creationId xmlns:a16="http://schemas.microsoft.com/office/drawing/2014/main" id="{569D54BE-9C6F-1044-9387-754ACDA9D63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52426" y="3629176"/>
            <a:ext cx="4572000" cy="1508760"/>
          </a:xfrm>
          <a:prstGeom prst="rect">
            <a:avLst/>
          </a:prstGeom>
        </p:spPr>
      </p:pic>
    </p:spTree>
    <p:extLst>
      <p:ext uri="{BB962C8B-B14F-4D97-AF65-F5344CB8AC3E}">
        <p14:creationId xmlns:p14="http://schemas.microsoft.com/office/powerpoint/2010/main" val="36669700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p:txBody>
          <a:bodyPr>
            <a:normAutofit fontScale="90000"/>
          </a:bodyPr>
          <a:lstStyle/>
          <a:p>
            <a:r>
              <a:rPr lang="es-ES" dirty="0"/>
              <a:t>Problema más amplio: el proyecto de la Modernidad</a:t>
            </a:r>
          </a:p>
        </p:txBody>
      </p:sp>
      <p:sp>
        <p:nvSpPr>
          <p:cNvPr id="5" name="Rectángulo 4">
            <a:extLst>
              <a:ext uri="{FF2B5EF4-FFF2-40B4-BE49-F238E27FC236}">
                <a16:creationId xmlns:a16="http://schemas.microsoft.com/office/drawing/2014/main" id="{AC4763B6-4D86-AD40-BEF2-2A8457452782}"/>
              </a:ext>
            </a:extLst>
          </p:cNvPr>
          <p:cNvSpPr/>
          <p:nvPr/>
        </p:nvSpPr>
        <p:spPr>
          <a:xfrm>
            <a:off x="611560" y="1823095"/>
            <a:ext cx="4166985" cy="4154984"/>
          </a:xfrm>
          <a:prstGeom prst="rect">
            <a:avLst/>
          </a:prstGeom>
        </p:spPr>
        <p:txBody>
          <a:bodyPr wrap="square">
            <a:spAutoFit/>
          </a:bodyPr>
          <a:lstStyle/>
          <a:p>
            <a:r>
              <a:rPr lang="es-ES_tradnl" sz="3200" dirty="0"/>
              <a:t>«Nada es más terrible que estar sometido a un poder del que no sabemos lo que nos pide, totalmente arbitrario»</a:t>
            </a:r>
            <a:r>
              <a:rPr lang="es-ES" dirty="0"/>
              <a:t>«</a:t>
            </a:r>
          </a:p>
          <a:p>
            <a:endParaRPr lang="es-ES" dirty="0"/>
          </a:p>
          <a:p>
            <a:r>
              <a:rPr lang="es-ES" dirty="0"/>
              <a:t>Rémi </a:t>
            </a:r>
            <a:r>
              <a:rPr lang="es-ES" dirty="0" err="1"/>
              <a:t>Brague</a:t>
            </a:r>
            <a:r>
              <a:rPr lang="es-ES" dirty="0"/>
              <a:t>: “nada es más terrible que estar sometido a un poder arbitrario”», </a:t>
            </a:r>
            <a:r>
              <a:rPr lang="es-ES" i="1" dirty="0"/>
              <a:t>Nueva Revista </a:t>
            </a:r>
            <a:r>
              <a:rPr lang="es-ES" dirty="0"/>
              <a:t>(J. M. Grau Navarro)</a:t>
            </a:r>
            <a:endParaRPr lang="es-ES" sz="3200" dirty="0"/>
          </a:p>
        </p:txBody>
      </p:sp>
      <p:pic>
        <p:nvPicPr>
          <p:cNvPr id="6" name="Marcador de contenido 7">
            <a:extLst>
              <a:ext uri="{FF2B5EF4-FFF2-40B4-BE49-F238E27FC236}">
                <a16:creationId xmlns:a16="http://schemas.microsoft.com/office/drawing/2014/main" id="{AD7813A6-4311-5600-2FA5-E7BB6FF447B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5181895" y="1852035"/>
            <a:ext cx="3674521" cy="3674521"/>
          </a:xfrm>
          <a:prstGeom prst="rect">
            <a:avLst/>
          </a:prstGeom>
        </p:spPr>
      </p:pic>
    </p:spTree>
    <p:extLst>
      <p:ext uri="{BB962C8B-B14F-4D97-AF65-F5344CB8AC3E}">
        <p14:creationId xmlns:p14="http://schemas.microsoft.com/office/powerpoint/2010/main" val="2643367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p:txBody>
          <a:bodyPr>
            <a:normAutofit fontScale="90000"/>
          </a:bodyPr>
          <a:lstStyle/>
          <a:p>
            <a:r>
              <a:rPr lang="es-ES" dirty="0"/>
              <a:t>Problema más amplio: el proyecto de la Modernidad</a:t>
            </a:r>
          </a:p>
        </p:txBody>
      </p:sp>
      <p:sp>
        <p:nvSpPr>
          <p:cNvPr id="5" name="Rectángulo 4">
            <a:extLst>
              <a:ext uri="{FF2B5EF4-FFF2-40B4-BE49-F238E27FC236}">
                <a16:creationId xmlns:a16="http://schemas.microsoft.com/office/drawing/2014/main" id="{AC4763B6-4D86-AD40-BEF2-2A8457452782}"/>
              </a:ext>
            </a:extLst>
          </p:cNvPr>
          <p:cNvSpPr/>
          <p:nvPr/>
        </p:nvSpPr>
        <p:spPr>
          <a:xfrm>
            <a:off x="549031" y="1644764"/>
            <a:ext cx="4166985" cy="4247317"/>
          </a:xfrm>
          <a:prstGeom prst="rect">
            <a:avLst/>
          </a:prstGeom>
        </p:spPr>
        <p:txBody>
          <a:bodyPr wrap="square">
            <a:spAutoFit/>
          </a:bodyPr>
          <a:lstStyle/>
          <a:p>
            <a:r>
              <a:rPr lang="es-ES_tradnl" dirty="0"/>
              <a:t>«El polifacético novelista, ensayista y agudo inglés G. K. Chesterton [en </a:t>
            </a:r>
            <a:r>
              <a:rPr lang="es-ES_tradnl" i="1" dirty="0"/>
              <a:t>Ortodoxia</a:t>
            </a:r>
            <a:r>
              <a:rPr lang="es-ES_tradnl" dirty="0"/>
              <a:t>] (que falleció en 1936) describió el mundo en que vivimos, es decir, «el mundo moderno», con una frase que se hizo famosa, por no decir que se volvió trillada, en algunos círculos. Según él, el mundo moderno está «lleno de viejas virtudes cristianas que se volvieron locas». Permítanme partir de esta caracterización.</a:t>
            </a:r>
            <a:endParaRPr lang="es-ES" dirty="0"/>
          </a:p>
          <a:p>
            <a:r>
              <a:rPr lang="es-ES_tradnl" dirty="0"/>
              <a:t>Esta ocurrencia a menudo se cita erróneamente sin delinearla bien, como si no se refiera a las «virtudes», sino a «ideas» o «verdades»…</a:t>
            </a:r>
            <a:endParaRPr lang="es-ES" dirty="0"/>
          </a:p>
        </p:txBody>
      </p:sp>
      <p:pic>
        <p:nvPicPr>
          <p:cNvPr id="6" name="Marcador de contenido 7">
            <a:extLst>
              <a:ext uri="{FF2B5EF4-FFF2-40B4-BE49-F238E27FC236}">
                <a16:creationId xmlns:a16="http://schemas.microsoft.com/office/drawing/2014/main" id="{AD7813A6-4311-5600-2FA5-E7BB6FF447B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5181895" y="1852035"/>
            <a:ext cx="3674521" cy="3674521"/>
          </a:xfrm>
          <a:prstGeom prst="rect">
            <a:avLst/>
          </a:prstGeom>
        </p:spPr>
      </p:pic>
    </p:spTree>
    <p:extLst>
      <p:ext uri="{BB962C8B-B14F-4D97-AF65-F5344CB8AC3E}">
        <p14:creationId xmlns:p14="http://schemas.microsoft.com/office/powerpoint/2010/main" val="31804007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p:txBody>
          <a:bodyPr>
            <a:normAutofit fontScale="90000"/>
          </a:bodyPr>
          <a:lstStyle/>
          <a:p>
            <a:r>
              <a:rPr lang="es-ES" dirty="0"/>
              <a:t>Problema más amplio: el proyecto de la Modernidad</a:t>
            </a:r>
          </a:p>
        </p:txBody>
      </p:sp>
      <p:sp>
        <p:nvSpPr>
          <p:cNvPr id="5" name="Rectángulo 4">
            <a:extLst>
              <a:ext uri="{FF2B5EF4-FFF2-40B4-BE49-F238E27FC236}">
                <a16:creationId xmlns:a16="http://schemas.microsoft.com/office/drawing/2014/main" id="{AC4763B6-4D86-AD40-BEF2-2A8457452782}"/>
              </a:ext>
            </a:extLst>
          </p:cNvPr>
          <p:cNvSpPr/>
          <p:nvPr/>
        </p:nvSpPr>
        <p:spPr>
          <a:xfrm>
            <a:off x="549031" y="1644764"/>
            <a:ext cx="4166985" cy="4247317"/>
          </a:xfrm>
          <a:prstGeom prst="rect">
            <a:avLst/>
          </a:prstGeom>
        </p:spPr>
        <p:txBody>
          <a:bodyPr wrap="square">
            <a:spAutoFit/>
          </a:bodyPr>
          <a:lstStyle/>
          <a:p>
            <a:r>
              <a:rPr lang="es-ES" dirty="0"/>
              <a:t>…</a:t>
            </a:r>
            <a:r>
              <a:rPr lang="es-ES_tradnl" dirty="0"/>
              <a:t>Sin embargo, nos debemos andar con cuidado, ya que resulta necesario corregir la formulación original, mientras que esta última, la más amplia, es, en definitiva, la más profunda y verdadera. Chesterton explica la causa del enloquecimiento de las virtudes inmediatamente después: «Enloquecieron las virtudes porque fueron aisladas unas de otras y vagan por el mundo solitarias». Pero no nos dice en que consiste esa locura, y la razón de esto reside en que ya nos había dado una respuesta muy sensata un poco antes en el mismo libro: «Loco es el hombre que ha perdido todo, menos la razón»..</a:t>
            </a:r>
            <a:r>
              <a:rPr lang="en-US" dirty="0"/>
              <a:t>.</a:t>
            </a:r>
            <a:endParaRPr lang="es-ES" dirty="0"/>
          </a:p>
        </p:txBody>
      </p:sp>
      <p:pic>
        <p:nvPicPr>
          <p:cNvPr id="6" name="Marcador de contenido 7">
            <a:extLst>
              <a:ext uri="{FF2B5EF4-FFF2-40B4-BE49-F238E27FC236}">
                <a16:creationId xmlns:a16="http://schemas.microsoft.com/office/drawing/2014/main" id="{AD7813A6-4311-5600-2FA5-E7BB6FF447B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5181895" y="1852035"/>
            <a:ext cx="3674521" cy="3674521"/>
          </a:xfrm>
          <a:prstGeom prst="rect">
            <a:avLst/>
          </a:prstGeom>
        </p:spPr>
      </p:pic>
    </p:spTree>
    <p:extLst>
      <p:ext uri="{BB962C8B-B14F-4D97-AF65-F5344CB8AC3E}">
        <p14:creationId xmlns:p14="http://schemas.microsoft.com/office/powerpoint/2010/main" val="20143098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p:txBody>
          <a:bodyPr>
            <a:normAutofit fontScale="90000"/>
          </a:bodyPr>
          <a:lstStyle/>
          <a:p>
            <a:r>
              <a:rPr lang="es-ES" dirty="0"/>
              <a:t>Problema más amplio: el proyecto de la Modernidad</a:t>
            </a:r>
          </a:p>
        </p:txBody>
      </p:sp>
      <p:sp>
        <p:nvSpPr>
          <p:cNvPr id="5" name="Rectángulo 4">
            <a:extLst>
              <a:ext uri="{FF2B5EF4-FFF2-40B4-BE49-F238E27FC236}">
                <a16:creationId xmlns:a16="http://schemas.microsoft.com/office/drawing/2014/main" id="{AC4763B6-4D86-AD40-BEF2-2A8457452782}"/>
              </a:ext>
            </a:extLst>
          </p:cNvPr>
          <p:cNvSpPr/>
          <p:nvPr/>
        </p:nvSpPr>
        <p:spPr>
          <a:xfrm>
            <a:off x="539552" y="1981135"/>
            <a:ext cx="4166985" cy="3416320"/>
          </a:xfrm>
          <a:prstGeom prst="rect">
            <a:avLst/>
          </a:prstGeom>
        </p:spPr>
        <p:txBody>
          <a:bodyPr wrap="square">
            <a:spAutoFit/>
          </a:bodyPr>
          <a:lstStyle/>
          <a:p>
            <a:r>
              <a:rPr lang="es-ES_tradnl" dirty="0"/>
              <a:t>…El mundo moderno se enorgullece de ser completamente racional. Pero quizás se haya metido en el mismo berenjenal que el pobre tipo que describía Chesterton. Y no por ensalzar la razón, sino por hacerlo en detrimento de otras dimensiones de la experiencia humana, privando así a esta del contexto que la hace significativa»</a:t>
            </a:r>
            <a:r>
              <a:rPr lang="en-US" dirty="0"/>
              <a:t>.</a:t>
            </a:r>
          </a:p>
          <a:p>
            <a:endParaRPr lang="en-US" dirty="0"/>
          </a:p>
          <a:p>
            <a:r>
              <a:rPr lang="es-ES" cap="small" dirty="0" err="1"/>
              <a:t>Brague</a:t>
            </a:r>
            <a:r>
              <a:rPr lang="es-ES" cap="small" dirty="0"/>
              <a:t>, R., </a:t>
            </a:r>
            <a:r>
              <a:rPr lang="es-ES" i="1" dirty="0"/>
              <a:t>Manicomio de verdades: remedios medievales para la era moderna</a:t>
            </a:r>
            <a:endParaRPr lang="es-ES" dirty="0"/>
          </a:p>
        </p:txBody>
      </p:sp>
      <p:pic>
        <p:nvPicPr>
          <p:cNvPr id="6" name="Marcador de contenido 7">
            <a:extLst>
              <a:ext uri="{FF2B5EF4-FFF2-40B4-BE49-F238E27FC236}">
                <a16:creationId xmlns:a16="http://schemas.microsoft.com/office/drawing/2014/main" id="{AD7813A6-4311-5600-2FA5-E7BB6FF447B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5181895" y="1852035"/>
            <a:ext cx="3674521" cy="3674521"/>
          </a:xfrm>
          <a:prstGeom prst="rect">
            <a:avLst/>
          </a:prstGeom>
        </p:spPr>
      </p:pic>
    </p:spTree>
    <p:extLst>
      <p:ext uri="{BB962C8B-B14F-4D97-AF65-F5344CB8AC3E}">
        <p14:creationId xmlns:p14="http://schemas.microsoft.com/office/powerpoint/2010/main" val="4471206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p:txBody>
          <a:bodyPr>
            <a:normAutofit/>
          </a:bodyPr>
          <a:lstStyle/>
          <a:p>
            <a:r>
              <a:rPr lang="es-ES" dirty="0"/>
              <a:t>Sobre el nihilismo</a:t>
            </a:r>
          </a:p>
        </p:txBody>
      </p:sp>
      <p:sp>
        <p:nvSpPr>
          <p:cNvPr id="5" name="Rectángulo 4">
            <a:extLst>
              <a:ext uri="{FF2B5EF4-FFF2-40B4-BE49-F238E27FC236}">
                <a16:creationId xmlns:a16="http://schemas.microsoft.com/office/drawing/2014/main" id="{AC4763B6-4D86-AD40-BEF2-2A8457452782}"/>
              </a:ext>
            </a:extLst>
          </p:cNvPr>
          <p:cNvSpPr/>
          <p:nvPr/>
        </p:nvSpPr>
        <p:spPr>
          <a:xfrm>
            <a:off x="549031" y="1644764"/>
            <a:ext cx="4887065" cy="4708981"/>
          </a:xfrm>
          <a:prstGeom prst="rect">
            <a:avLst/>
          </a:prstGeom>
        </p:spPr>
        <p:txBody>
          <a:bodyPr wrap="square">
            <a:spAutoFit/>
          </a:bodyPr>
          <a:lstStyle/>
          <a:p>
            <a:r>
              <a:rPr lang="es-ES" sz="2000" dirty="0"/>
              <a:t>El nihilismo tiene dos dimensiones que se complementan mutuamente. La primera es la dimensión metafísica, a la que </a:t>
            </a:r>
            <a:r>
              <a:rPr lang="es-ES" sz="2000" dirty="0" err="1"/>
              <a:t>Alasdair</a:t>
            </a:r>
            <a:r>
              <a:rPr lang="es-ES" sz="2000" dirty="0"/>
              <a:t> MacIntyre hace alusión al hablar del poso que queda en las acciones humanas. Este componente del nihilismo fue investigado por primera vez en la historia por el filósofo alemán Friedrich </a:t>
            </a:r>
            <a:r>
              <a:rPr lang="es-ES" sz="2000" dirty="0" err="1"/>
              <a:t>Jacobi</a:t>
            </a:r>
            <a:r>
              <a:rPr lang="es-ES" sz="2000" dirty="0"/>
              <a:t> que, además, acuña el término. Para este pensador, crítico ferviente del idealismo de Johann </a:t>
            </a:r>
            <a:r>
              <a:rPr lang="es-ES" sz="2000" dirty="0" err="1"/>
              <a:t>Gottlieb</a:t>
            </a:r>
            <a:r>
              <a:rPr lang="es-ES" sz="2000" dirty="0"/>
              <a:t> Fichte, el «nihilismo metafísico» es la disolución de toda realidad y valor en la nada, por el acto genético del «yo» que se pone a sí mismo, y además pone todas las cosas. </a:t>
            </a:r>
          </a:p>
        </p:txBody>
      </p:sp>
      <p:pic>
        <p:nvPicPr>
          <p:cNvPr id="1026" name="Picture 2" descr="Friedrich Heinrich Jacobi - Encyclopaedia Herd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60" y="1644764"/>
            <a:ext cx="2344566" cy="4376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24673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p:txBody>
          <a:bodyPr>
            <a:normAutofit/>
          </a:bodyPr>
          <a:lstStyle/>
          <a:p>
            <a:r>
              <a:rPr lang="es-ES" dirty="0"/>
              <a:t>Sobre el nihilismo</a:t>
            </a:r>
          </a:p>
        </p:txBody>
      </p:sp>
      <p:sp>
        <p:nvSpPr>
          <p:cNvPr id="5" name="Rectángulo 4">
            <a:extLst>
              <a:ext uri="{FF2B5EF4-FFF2-40B4-BE49-F238E27FC236}">
                <a16:creationId xmlns:a16="http://schemas.microsoft.com/office/drawing/2014/main" id="{AC4763B6-4D86-AD40-BEF2-2A8457452782}"/>
              </a:ext>
            </a:extLst>
          </p:cNvPr>
          <p:cNvSpPr/>
          <p:nvPr/>
        </p:nvSpPr>
        <p:spPr>
          <a:xfrm>
            <a:off x="549031" y="1644764"/>
            <a:ext cx="4527025" cy="4770537"/>
          </a:xfrm>
          <a:prstGeom prst="rect">
            <a:avLst/>
          </a:prstGeom>
        </p:spPr>
        <p:txBody>
          <a:bodyPr wrap="square">
            <a:spAutoFit/>
          </a:bodyPr>
          <a:lstStyle/>
          <a:p>
            <a:r>
              <a:rPr lang="es-ES" sz="1900" dirty="0"/>
              <a:t>El nihilismo tiene dos dimensiones que se complementan mutuamente. Desde una perspectiva, el «nihilismo» podría equivaler a «egoísmo filosófico» que se define como la teoría que derivaba todo lo real desde el «yo» como entendimiento discursivo y, así, pierde la realidad externa e interna . La segunda dimensión del nihilismo es la que se podría llamar «de época», y es la que utiliza Friedrich Nietzsche, que explicará el destino de toda la historia del pensamiento occidental como un proceso que ha llegado hasta el momento actual, y en el que observamos que los valores tradicionales aparecen agotados y definitivamente anulados </a:t>
            </a:r>
            <a:r>
              <a:rPr lang="es-ES_tradnl" sz="1900" dirty="0"/>
              <a:t>.</a:t>
            </a:r>
            <a:endParaRPr lang="es-ES" sz="1900" dirty="0"/>
          </a:p>
        </p:txBody>
      </p:sp>
      <p:pic>
        <p:nvPicPr>
          <p:cNvPr id="2052" name="Picture 4" descr="Friedrich Nietzsche: pensamiento, aportaciones, frases, libros y obra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00477" y="2127046"/>
            <a:ext cx="3657568" cy="374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7139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07A31B99-6F91-DA4C-BEFA-69ABB669D127}"/>
              </a:ext>
            </a:extLst>
          </p:cNvPr>
          <p:cNvSpPr>
            <a:spLocks noGrp="1"/>
          </p:cNvSpPr>
          <p:nvPr>
            <p:ph type="title"/>
          </p:nvPr>
        </p:nvSpPr>
        <p:spPr>
          <a:xfrm>
            <a:off x="352426" y="228600"/>
            <a:ext cx="7680960" cy="1066800"/>
          </a:xfrm>
        </p:spPr>
        <p:txBody>
          <a:bodyPr anchor="b">
            <a:normAutofit/>
          </a:bodyPr>
          <a:lstStyle/>
          <a:p>
            <a:pPr>
              <a:lnSpc>
                <a:spcPct val="90000"/>
              </a:lnSpc>
            </a:pPr>
            <a:r>
              <a:rPr lang="es-ES" sz="3400" dirty="0"/>
              <a:t>Pérdida del sentido de fin de la vida. No saber a qué dios se adora</a:t>
            </a:r>
          </a:p>
        </p:txBody>
      </p:sp>
      <p:sp>
        <p:nvSpPr>
          <p:cNvPr id="3" name="Marcador de contenido 2">
            <a:extLst>
              <a:ext uri="{FF2B5EF4-FFF2-40B4-BE49-F238E27FC236}">
                <a16:creationId xmlns:a16="http://schemas.microsoft.com/office/drawing/2014/main" id="{405B5DF2-CBF8-A441-856E-3935B866A19B}"/>
              </a:ext>
            </a:extLst>
          </p:cNvPr>
          <p:cNvSpPr>
            <a:spLocks noGrp="1"/>
          </p:cNvSpPr>
          <p:nvPr>
            <p:ph type="body" sz="half" idx="2"/>
          </p:nvPr>
        </p:nvSpPr>
        <p:spPr>
          <a:xfrm>
            <a:off x="352426" y="1463040"/>
            <a:ext cx="3381375" cy="3967162"/>
          </a:xfrm>
        </p:spPr>
        <p:txBody>
          <a:bodyPr>
            <a:normAutofit/>
          </a:bodyPr>
          <a:lstStyle/>
          <a:p>
            <a:pPr marL="342900" indent="-342900">
              <a:buFont typeface="+mj-lt"/>
              <a:buAutoNum type="arabicPeriod"/>
            </a:pPr>
            <a:r>
              <a:rPr lang="es-ES" sz="2200" dirty="0"/>
              <a:t>Una libertad sostenida sobre sí misma.</a:t>
            </a:r>
          </a:p>
          <a:p>
            <a:pPr marL="342900" indent="-342900">
              <a:buFont typeface="+mj-lt"/>
              <a:buAutoNum type="arabicPeriod"/>
            </a:pPr>
            <a:r>
              <a:rPr lang="es-ES" sz="2200" dirty="0"/>
              <a:t>Progresivo abandono de la idea de «vida».</a:t>
            </a:r>
          </a:p>
          <a:p>
            <a:pPr marL="342900" indent="-342900">
              <a:buFont typeface="+mj-lt"/>
              <a:buAutoNum type="arabicPeriod"/>
            </a:pPr>
            <a:r>
              <a:rPr lang="es-ES" sz="2200" dirty="0"/>
              <a:t>Encubrimiento de los fines racionales de la voluntad.</a:t>
            </a:r>
          </a:p>
        </p:txBody>
      </p:sp>
      <p:pic>
        <p:nvPicPr>
          <p:cNvPr id="8" name="Marcador de contenido 7" descr="Imagen que contiene persona, gente, hombre, foto&#10;&#10;Descripción generada automáticamente">
            <a:extLst>
              <a:ext uri="{FF2B5EF4-FFF2-40B4-BE49-F238E27FC236}">
                <a16:creationId xmlns:a16="http://schemas.microsoft.com/office/drawing/2014/main" id="{99C4043F-939F-3A10-4822-B13FA7F2BDF4}"/>
              </a:ext>
            </a:extLst>
          </p:cNvPr>
          <p:cNvPicPr>
            <a:picLocks noGrp="1" noChangeAspect="1"/>
          </p:cNvPicPr>
          <p:nvPr>
            <p:ph sz="quarter" idx="14"/>
          </p:nvPr>
        </p:nvPicPr>
        <p:blipFill rotWithShape="1">
          <a:blip r:embed="rId2" cstate="print">
            <a:extLst>
              <a:ext uri="{28A0092B-C50C-407E-A947-70E740481C1C}">
                <a14:useLocalDpi xmlns:a14="http://schemas.microsoft.com/office/drawing/2010/main" val="0"/>
              </a:ext>
            </a:extLst>
          </a:blip>
          <a:srcRect t="35210" r="1" b="8419"/>
          <a:stretch/>
        </p:blipFill>
        <p:spPr>
          <a:xfrm>
            <a:off x="4105275" y="1463040"/>
            <a:ext cx="4681538" cy="3968496"/>
          </a:xfrm>
          <a:noFill/>
        </p:spPr>
      </p:pic>
    </p:spTree>
    <p:extLst>
      <p:ext uri="{BB962C8B-B14F-4D97-AF65-F5344CB8AC3E}">
        <p14:creationId xmlns:p14="http://schemas.microsoft.com/office/powerpoint/2010/main" val="9956209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Verdad, valores, poder. Piedras de toque de la sociedad pluralista  (Bolsillo) : Ratzinger, Joseph, Barco Collazos, José Luis del: Amazon.es:  Libros">
            <a:extLst>
              <a:ext uri="{FF2B5EF4-FFF2-40B4-BE49-F238E27FC236}">
                <a16:creationId xmlns:a16="http://schemas.microsoft.com/office/drawing/2014/main" id="{E5AA864D-3BDB-487A-F5CD-2B8076E99195}"/>
              </a:ext>
            </a:extLst>
          </p:cNvPr>
          <p:cNvPicPr>
            <a:picLocks noGrp="1" noChangeAspect="1" noChangeArrowheads="1"/>
          </p:cNvPicPr>
          <p:nvPr>
            <p:ph sz="quarter" idx="14"/>
          </p:nvPr>
        </p:nvPicPr>
        <p:blipFill>
          <a:blip r:embed="rId2">
            <a:extLst>
              <a:ext uri="{28A0092B-C50C-407E-A947-70E740481C1C}">
                <a14:useLocalDpi xmlns:a14="http://schemas.microsoft.com/office/drawing/2010/main" val="0"/>
              </a:ext>
            </a:extLst>
          </a:blip>
          <a:stretch>
            <a:fillRect/>
          </a:stretch>
        </p:blipFill>
        <p:spPr bwMode="auto">
          <a:xfrm>
            <a:off x="5493044" y="1463675"/>
            <a:ext cx="2701337" cy="4287838"/>
          </a:xfrm>
          <a:prstGeom prst="rect">
            <a:avLst/>
          </a:prstGeom>
          <a:solidFill>
            <a:srgbClr val="FFFFFF"/>
          </a:solidFill>
        </p:spPr>
      </p:pic>
      <p:sp>
        <p:nvSpPr>
          <p:cNvPr id="3" name="Marcador de contenido 2">
            <a:extLst>
              <a:ext uri="{FF2B5EF4-FFF2-40B4-BE49-F238E27FC236}">
                <a16:creationId xmlns:a16="http://schemas.microsoft.com/office/drawing/2014/main" id="{405B5DF2-CBF8-A441-856E-3935B866A19B}"/>
              </a:ext>
            </a:extLst>
          </p:cNvPr>
          <p:cNvSpPr>
            <a:spLocks noGrp="1"/>
          </p:cNvSpPr>
          <p:nvPr>
            <p:ph sz="quarter" idx="13"/>
          </p:nvPr>
        </p:nvSpPr>
        <p:spPr>
          <a:xfrm>
            <a:off x="352426" y="1463040"/>
            <a:ext cx="3886200" cy="4288536"/>
          </a:xfrm>
        </p:spPr>
        <p:txBody>
          <a:bodyPr>
            <a:normAutofit/>
          </a:bodyPr>
          <a:lstStyle/>
          <a:p>
            <a:pPr>
              <a:lnSpc>
                <a:spcPct val="90000"/>
              </a:lnSpc>
            </a:pPr>
            <a:r>
              <a:rPr lang="es-ES"/>
              <a:t>En el primer punto, siguiendo a Joseph Ratzinger, podemos observar una libertad que es valorada, por nuestro mundo contemporáneo, como una realidad que podría sostenerse sobre sí misma. Es decir, pensar que el auténtico fin de una comunidad, de la sociedad, o de cualquier grupo humano, consiste en otorgar al individuo la capacidad de disponer de sí mismo. </a:t>
            </a:r>
          </a:p>
          <a:p>
            <a:pPr>
              <a:lnSpc>
                <a:spcPct val="90000"/>
              </a:lnSpc>
            </a:pPr>
            <a:r>
              <a:rPr lang="es-ES"/>
              <a:t>Hacer que la vida social esté dirigida a conseguir las condiciones para que el sujeto pueda prescindir de los demás. Sin embargo, de este modo la sociedad no tendría ningún valor intrínseco, sino que existiría, casi exclusivamente, para que el individuo pueda ser, simplemente, él mismo. </a:t>
            </a:r>
          </a:p>
          <a:p>
            <a:pPr>
              <a:lnSpc>
                <a:spcPct val="90000"/>
              </a:lnSpc>
            </a:pPr>
            <a:endParaRPr lang="es-ES"/>
          </a:p>
        </p:txBody>
      </p:sp>
      <p:sp>
        <p:nvSpPr>
          <p:cNvPr id="4" name="Título 3">
            <a:extLst>
              <a:ext uri="{FF2B5EF4-FFF2-40B4-BE49-F238E27FC236}">
                <a16:creationId xmlns:a16="http://schemas.microsoft.com/office/drawing/2014/main" id="{07A31B99-6F91-DA4C-BEFA-69ABB669D127}"/>
              </a:ext>
            </a:extLst>
          </p:cNvPr>
          <p:cNvSpPr>
            <a:spLocks noGrp="1"/>
          </p:cNvSpPr>
          <p:nvPr>
            <p:ph type="title"/>
          </p:nvPr>
        </p:nvSpPr>
        <p:spPr>
          <a:xfrm>
            <a:off x="352426" y="228600"/>
            <a:ext cx="7680960" cy="1066800"/>
          </a:xfrm>
        </p:spPr>
        <p:txBody>
          <a:bodyPr anchor="b">
            <a:normAutofit/>
          </a:bodyPr>
          <a:lstStyle/>
          <a:p>
            <a:r>
              <a:rPr lang="es-ES" sz="3700"/>
              <a:t>Una libertad sostenida sobre sí misma</a:t>
            </a:r>
          </a:p>
        </p:txBody>
      </p:sp>
    </p:spTree>
    <p:extLst>
      <p:ext uri="{BB962C8B-B14F-4D97-AF65-F5344CB8AC3E}">
        <p14:creationId xmlns:p14="http://schemas.microsoft.com/office/powerpoint/2010/main" val="15235035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Verdad, valores, poder. Piedras de toque de la sociedad pluralista  (Bolsillo) : Ratzinger, Joseph, Barco Collazos, José Luis del: Amazon.es:  Libros">
            <a:extLst>
              <a:ext uri="{FF2B5EF4-FFF2-40B4-BE49-F238E27FC236}">
                <a16:creationId xmlns:a16="http://schemas.microsoft.com/office/drawing/2014/main" id="{19695842-E372-1346-8C1E-2546396EDA02}"/>
              </a:ext>
            </a:extLst>
          </p:cNvPr>
          <p:cNvPicPr>
            <a:picLocks noGrp="1" noChangeAspect="1" noChangeArrowheads="1"/>
          </p:cNvPicPr>
          <p:nvPr>
            <p:ph sz="quarter" idx="14"/>
          </p:nvPr>
        </p:nvPicPr>
        <p:blipFill>
          <a:blip r:embed="rId2">
            <a:extLst>
              <a:ext uri="{28A0092B-C50C-407E-A947-70E740481C1C}">
                <a14:useLocalDpi xmlns:a14="http://schemas.microsoft.com/office/drawing/2010/main" val="0"/>
              </a:ext>
            </a:extLst>
          </a:blip>
          <a:stretch>
            <a:fillRect/>
          </a:stretch>
        </p:blipFill>
        <p:spPr bwMode="auto">
          <a:xfrm>
            <a:off x="5493044" y="1463675"/>
            <a:ext cx="2701337" cy="4287838"/>
          </a:xfrm>
          <a:prstGeom prst="rect">
            <a:avLst/>
          </a:prstGeom>
          <a:solidFill>
            <a:srgbClr val="FFFFFF"/>
          </a:solidFill>
        </p:spPr>
      </p:pic>
      <p:sp>
        <p:nvSpPr>
          <p:cNvPr id="3" name="Marcador de contenido 2">
            <a:extLst>
              <a:ext uri="{FF2B5EF4-FFF2-40B4-BE49-F238E27FC236}">
                <a16:creationId xmlns:a16="http://schemas.microsoft.com/office/drawing/2014/main" id="{405B5DF2-CBF8-A441-856E-3935B866A19B}"/>
              </a:ext>
            </a:extLst>
          </p:cNvPr>
          <p:cNvSpPr>
            <a:spLocks noGrp="1"/>
          </p:cNvSpPr>
          <p:nvPr>
            <p:ph sz="quarter" idx="13"/>
          </p:nvPr>
        </p:nvSpPr>
        <p:spPr>
          <a:xfrm>
            <a:off x="352426" y="1463040"/>
            <a:ext cx="3886200" cy="4288536"/>
          </a:xfrm>
        </p:spPr>
        <p:txBody>
          <a:bodyPr>
            <a:normAutofit/>
          </a:bodyPr>
          <a:lstStyle/>
          <a:p>
            <a:r>
              <a:rPr lang="es-ES" sz="1800" dirty="0"/>
              <a:t>Esto terminaría por conducir a la anulación de la propia libertad del individuo, ya que cuando esta carece de contenido moral, y es colocada como el fin más alto dentro de la sociedad, deviene en violencia y opresión para los otros, especialmente para los menos fuertes, los indefensos, aquellos que no pueden valerse por sí mismos. Criticamos la idea de ser libre para ser libre, independientemente del contenido moral de la libertad que, de esta forma, decae en un llano individualismo. </a:t>
            </a:r>
          </a:p>
        </p:txBody>
      </p:sp>
      <p:sp>
        <p:nvSpPr>
          <p:cNvPr id="4" name="Título 3">
            <a:extLst>
              <a:ext uri="{FF2B5EF4-FFF2-40B4-BE49-F238E27FC236}">
                <a16:creationId xmlns:a16="http://schemas.microsoft.com/office/drawing/2014/main" id="{07A31B99-6F91-DA4C-BEFA-69ABB669D127}"/>
              </a:ext>
            </a:extLst>
          </p:cNvPr>
          <p:cNvSpPr>
            <a:spLocks noGrp="1"/>
          </p:cNvSpPr>
          <p:nvPr>
            <p:ph type="title"/>
          </p:nvPr>
        </p:nvSpPr>
        <p:spPr>
          <a:xfrm>
            <a:off x="352426" y="228600"/>
            <a:ext cx="7680960" cy="1066800"/>
          </a:xfrm>
        </p:spPr>
        <p:txBody>
          <a:bodyPr anchor="b">
            <a:normAutofit/>
          </a:bodyPr>
          <a:lstStyle/>
          <a:p>
            <a:r>
              <a:rPr lang="es-ES" sz="3700"/>
              <a:t>Una libertad sostenida sobre sí misma</a:t>
            </a:r>
          </a:p>
        </p:txBody>
      </p:sp>
    </p:spTree>
    <p:extLst>
      <p:ext uri="{BB962C8B-B14F-4D97-AF65-F5344CB8AC3E}">
        <p14:creationId xmlns:p14="http://schemas.microsoft.com/office/powerpoint/2010/main" val="24253237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arcador de contenido 7" descr="Imagen que contiene persona, gente, hombre, foto&#10;&#10;Descripción generada automáticamente">
            <a:extLst>
              <a:ext uri="{FF2B5EF4-FFF2-40B4-BE49-F238E27FC236}">
                <a16:creationId xmlns:a16="http://schemas.microsoft.com/office/drawing/2014/main" id="{99C4043F-939F-3A10-4822-B13FA7F2BDF4}"/>
              </a:ext>
            </a:extLst>
          </p:cNvPr>
          <p:cNvPicPr>
            <a:picLocks noGrp="1" noChangeAspect="1"/>
          </p:cNvPicPr>
          <p:nvPr>
            <p:ph sz="quarter" idx="14"/>
          </p:nvPr>
        </p:nvPicPr>
        <p:blipFill>
          <a:blip r:embed="rId3" cstate="print">
            <a:extLst>
              <a:ext uri="{28A0092B-C50C-407E-A947-70E740481C1C}">
                <a14:useLocalDpi xmlns:a14="http://schemas.microsoft.com/office/drawing/2010/main" val="0"/>
              </a:ext>
            </a:extLst>
          </a:blip>
          <a:stretch>
            <a:fillRect/>
          </a:stretch>
        </p:blipFill>
        <p:spPr>
          <a:xfrm>
            <a:off x="5418346" y="1463040"/>
            <a:ext cx="2851876" cy="4288536"/>
          </a:xfrm>
          <a:noFill/>
        </p:spPr>
      </p:pic>
      <p:sp>
        <p:nvSpPr>
          <p:cNvPr id="3" name="Marcador de contenido 2">
            <a:extLst>
              <a:ext uri="{FF2B5EF4-FFF2-40B4-BE49-F238E27FC236}">
                <a16:creationId xmlns:a16="http://schemas.microsoft.com/office/drawing/2014/main" id="{405B5DF2-CBF8-A441-856E-3935B866A19B}"/>
              </a:ext>
            </a:extLst>
          </p:cNvPr>
          <p:cNvSpPr>
            <a:spLocks noGrp="1"/>
          </p:cNvSpPr>
          <p:nvPr>
            <p:ph sz="quarter" idx="13"/>
          </p:nvPr>
        </p:nvSpPr>
        <p:spPr>
          <a:xfrm>
            <a:off x="352426" y="1463040"/>
            <a:ext cx="3886200" cy="4288536"/>
          </a:xfrm>
        </p:spPr>
        <p:txBody>
          <a:bodyPr>
            <a:normAutofit/>
          </a:bodyPr>
          <a:lstStyle/>
          <a:p>
            <a:r>
              <a:rPr lang="es-ES" sz="1900" dirty="0"/>
              <a:t>Para evitar este tipo de consecuencias, parece claro que la libertad de actuar debe subsistir en un orden de libertades personales que lleven a la forja de instituciones justas en la sociedad. Todo esto lleva a comprender que la libertad de la acción humana necesita de un contenido, que se podría definir como el garante de los derechos humanos, pero que en última instancia requiere de la reflexión sobre el bien humano, tanto individual como colectivo.</a:t>
            </a:r>
          </a:p>
        </p:txBody>
      </p:sp>
      <p:sp>
        <p:nvSpPr>
          <p:cNvPr id="4" name="Título 3">
            <a:extLst>
              <a:ext uri="{FF2B5EF4-FFF2-40B4-BE49-F238E27FC236}">
                <a16:creationId xmlns:a16="http://schemas.microsoft.com/office/drawing/2014/main" id="{07A31B99-6F91-DA4C-BEFA-69ABB669D127}"/>
              </a:ext>
            </a:extLst>
          </p:cNvPr>
          <p:cNvSpPr>
            <a:spLocks noGrp="1"/>
          </p:cNvSpPr>
          <p:nvPr>
            <p:ph type="title"/>
          </p:nvPr>
        </p:nvSpPr>
        <p:spPr>
          <a:xfrm>
            <a:off x="352426" y="228600"/>
            <a:ext cx="7680960" cy="1066800"/>
          </a:xfrm>
        </p:spPr>
        <p:txBody>
          <a:bodyPr anchor="b">
            <a:normAutofit/>
          </a:bodyPr>
          <a:lstStyle/>
          <a:p>
            <a:r>
              <a:rPr lang="es-ES" sz="3700"/>
              <a:t>Una libertad sostenida sobre sí misma</a:t>
            </a:r>
          </a:p>
        </p:txBody>
      </p:sp>
    </p:spTree>
    <p:extLst>
      <p:ext uri="{BB962C8B-B14F-4D97-AF65-F5344CB8AC3E}">
        <p14:creationId xmlns:p14="http://schemas.microsoft.com/office/powerpoint/2010/main" val="22747685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arcador de contenido 7" descr="Imagen que contiene persona, gente, hombre, foto&#10;&#10;Descripción generada automáticamente">
            <a:extLst>
              <a:ext uri="{FF2B5EF4-FFF2-40B4-BE49-F238E27FC236}">
                <a16:creationId xmlns:a16="http://schemas.microsoft.com/office/drawing/2014/main" id="{99C4043F-939F-3A10-4822-B13FA7F2BDF4}"/>
              </a:ext>
            </a:extLst>
          </p:cNvPr>
          <p:cNvPicPr>
            <a:picLocks noGrp="1" noChangeAspect="1"/>
          </p:cNvPicPr>
          <p:nvPr>
            <p:ph sz="quarter" idx="14"/>
          </p:nvPr>
        </p:nvPicPr>
        <p:blipFill>
          <a:blip r:embed="rId2" cstate="print">
            <a:extLst>
              <a:ext uri="{28A0092B-C50C-407E-A947-70E740481C1C}">
                <a14:useLocalDpi xmlns:a14="http://schemas.microsoft.com/office/drawing/2010/main" val="0"/>
              </a:ext>
            </a:extLst>
          </a:blip>
          <a:stretch>
            <a:fillRect/>
          </a:stretch>
        </p:blipFill>
        <p:spPr>
          <a:xfrm>
            <a:off x="5418346" y="1463040"/>
            <a:ext cx="2851876" cy="4288536"/>
          </a:xfrm>
          <a:noFill/>
        </p:spPr>
      </p:pic>
      <p:sp>
        <p:nvSpPr>
          <p:cNvPr id="3" name="Marcador de contenido 2">
            <a:extLst>
              <a:ext uri="{FF2B5EF4-FFF2-40B4-BE49-F238E27FC236}">
                <a16:creationId xmlns:a16="http://schemas.microsoft.com/office/drawing/2014/main" id="{405B5DF2-CBF8-A441-856E-3935B866A19B}"/>
              </a:ext>
            </a:extLst>
          </p:cNvPr>
          <p:cNvSpPr>
            <a:spLocks noGrp="1"/>
          </p:cNvSpPr>
          <p:nvPr>
            <p:ph sz="quarter" idx="13"/>
          </p:nvPr>
        </p:nvSpPr>
        <p:spPr>
          <a:xfrm>
            <a:off x="352426" y="1463040"/>
            <a:ext cx="3886200" cy="4288536"/>
          </a:xfrm>
        </p:spPr>
        <p:txBody>
          <a:bodyPr>
            <a:noAutofit/>
          </a:bodyPr>
          <a:lstStyle/>
          <a:p>
            <a:pPr>
              <a:lnSpc>
                <a:spcPct val="90000"/>
              </a:lnSpc>
            </a:pPr>
            <a:r>
              <a:rPr lang="es-ES" sz="1800" dirty="0"/>
              <a:t>Es indudable, por tanto, que el núcleo de la cuestión se encuentra en el establecimiento del contenido ético específico de la libertad que, como podemos intuir, debe ser distinto de la libertad misma. Si se diera el caso contrario, llegaríamos a caer en contradicciones que anulan las determinaciones sociales de nuestra vida práctica. Un ejemplo de esto se da cuando observamos uno de los grandes problemas derivados de la libertad que se sostiene sobre sí misma: se llega a pensar que la mejor forma de aportar algo a la sociedad es a través de la búsqueda de la mera satisfacción de los deseos individuales, como propugna el utilitarismo.</a:t>
            </a:r>
          </a:p>
        </p:txBody>
      </p:sp>
      <p:sp>
        <p:nvSpPr>
          <p:cNvPr id="4" name="Título 3">
            <a:extLst>
              <a:ext uri="{FF2B5EF4-FFF2-40B4-BE49-F238E27FC236}">
                <a16:creationId xmlns:a16="http://schemas.microsoft.com/office/drawing/2014/main" id="{07A31B99-6F91-DA4C-BEFA-69ABB669D127}"/>
              </a:ext>
            </a:extLst>
          </p:cNvPr>
          <p:cNvSpPr>
            <a:spLocks noGrp="1"/>
          </p:cNvSpPr>
          <p:nvPr>
            <p:ph type="title"/>
          </p:nvPr>
        </p:nvSpPr>
        <p:spPr>
          <a:xfrm>
            <a:off x="352426" y="228600"/>
            <a:ext cx="7680960" cy="1066800"/>
          </a:xfrm>
        </p:spPr>
        <p:txBody>
          <a:bodyPr anchor="b">
            <a:normAutofit/>
          </a:bodyPr>
          <a:lstStyle/>
          <a:p>
            <a:r>
              <a:rPr lang="es-ES" sz="3700"/>
              <a:t>Una libertad sostenida sobre sí misma</a:t>
            </a:r>
          </a:p>
        </p:txBody>
      </p:sp>
    </p:spTree>
    <p:extLst>
      <p:ext uri="{BB962C8B-B14F-4D97-AF65-F5344CB8AC3E}">
        <p14:creationId xmlns:p14="http://schemas.microsoft.com/office/powerpoint/2010/main" val="32209193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SOBRE DIOS Y EL MUNDO: UNO AUTOBIOGRAFIA DIALOGADA | ROBERT SPAEMANN | Casa  del Libro">
            <a:extLst>
              <a:ext uri="{FF2B5EF4-FFF2-40B4-BE49-F238E27FC236}">
                <a16:creationId xmlns:a16="http://schemas.microsoft.com/office/drawing/2014/main" id="{C5EAA20F-3D8F-1E07-26A6-1BC5E4CF3725}"/>
              </a:ext>
            </a:extLst>
          </p:cNvPr>
          <p:cNvPicPr>
            <a:picLocks noGrp="1" noChangeAspect="1" noChangeArrowheads="1"/>
          </p:cNvPicPr>
          <p:nvPr>
            <p:ph sz="quarter" idx="14"/>
          </p:nvPr>
        </p:nvPicPr>
        <p:blipFill rotWithShape="1">
          <a:blip r:embed="rId2">
            <a:extLst>
              <a:ext uri="{28A0092B-C50C-407E-A947-70E740481C1C}">
                <a14:useLocalDpi xmlns:a14="http://schemas.microsoft.com/office/drawing/2010/main" val="0"/>
              </a:ext>
            </a:extLst>
          </a:blip>
          <a:srcRect t="13688" r="-2" b="18011"/>
          <a:stretch/>
        </p:blipFill>
        <p:spPr bwMode="auto">
          <a:xfrm>
            <a:off x="4901184" y="1463040"/>
            <a:ext cx="3886200" cy="4288536"/>
          </a:xfrm>
          <a:prstGeom prst="rect">
            <a:avLst/>
          </a:prstGeom>
          <a:solidFill>
            <a:srgbClr val="FFFFFF"/>
          </a:solidFill>
        </p:spPr>
      </p:pic>
      <p:sp>
        <p:nvSpPr>
          <p:cNvPr id="3" name="Marcador de contenido 2">
            <a:extLst>
              <a:ext uri="{FF2B5EF4-FFF2-40B4-BE49-F238E27FC236}">
                <a16:creationId xmlns:a16="http://schemas.microsoft.com/office/drawing/2014/main" id="{405B5DF2-CBF8-A441-856E-3935B866A19B}"/>
              </a:ext>
            </a:extLst>
          </p:cNvPr>
          <p:cNvSpPr>
            <a:spLocks noGrp="1"/>
          </p:cNvSpPr>
          <p:nvPr>
            <p:ph sz="quarter" idx="13"/>
          </p:nvPr>
        </p:nvSpPr>
        <p:spPr>
          <a:xfrm>
            <a:off x="352426" y="1463040"/>
            <a:ext cx="3886200" cy="4288536"/>
          </a:xfrm>
        </p:spPr>
        <p:txBody>
          <a:bodyPr>
            <a:normAutofit/>
          </a:bodyPr>
          <a:lstStyle/>
          <a:p>
            <a:pPr>
              <a:lnSpc>
                <a:spcPct val="90000"/>
              </a:lnSpc>
            </a:pPr>
            <a:r>
              <a:rPr lang="es-ES" sz="1500" dirty="0"/>
              <a:t>Es posible identificar un progresivo abandono de la idea de «vida», tal como indica el filósofo Robert Spaemann. Un abandono que se fragua a lo largo de la historia de la Modernidad. Consiste, básicamente, en dejarse seducir, hipnóticamente, por el poder que encierran las ciencias empíricas y su método, lo cual habría llevado a establecer la </a:t>
            </a:r>
            <a:r>
              <a:rPr lang="es-ES_tradnl" sz="1500" dirty="0"/>
              <a:t>preminencia de la idea de «dominio». Con esto, la modernidad habría reducido la relación entre el sujeto y la realidad al uso de un poder extrínseco, y al dominio sobre un mundo que es asumido como algo inerte. Pensamos que estas concepciones modernas imprimieron una huella en el modo humano de conocer el propio entorno, encubriendo u oscureciendo la verdad que encierra la reflexión sobre la «vida», reflexión que había impregnado el pensamiento humano en el pasado.</a:t>
            </a:r>
            <a:endParaRPr lang="es-ES" sz="1500" dirty="0"/>
          </a:p>
        </p:txBody>
      </p:sp>
      <p:sp>
        <p:nvSpPr>
          <p:cNvPr id="4" name="Título 3">
            <a:extLst>
              <a:ext uri="{FF2B5EF4-FFF2-40B4-BE49-F238E27FC236}">
                <a16:creationId xmlns:a16="http://schemas.microsoft.com/office/drawing/2014/main" id="{07A31B99-6F91-DA4C-BEFA-69ABB669D127}"/>
              </a:ext>
            </a:extLst>
          </p:cNvPr>
          <p:cNvSpPr>
            <a:spLocks noGrp="1"/>
          </p:cNvSpPr>
          <p:nvPr>
            <p:ph type="title"/>
          </p:nvPr>
        </p:nvSpPr>
        <p:spPr>
          <a:xfrm>
            <a:off x="352426" y="228600"/>
            <a:ext cx="7680960" cy="1066800"/>
          </a:xfrm>
        </p:spPr>
        <p:txBody>
          <a:bodyPr anchor="b">
            <a:normAutofit/>
          </a:bodyPr>
          <a:lstStyle/>
          <a:p>
            <a:pPr>
              <a:lnSpc>
                <a:spcPct val="90000"/>
              </a:lnSpc>
            </a:pPr>
            <a:r>
              <a:rPr lang="es-ES" sz="3400"/>
              <a:t>Progresivo abandono de la idea de «vida» </a:t>
            </a:r>
          </a:p>
        </p:txBody>
      </p:sp>
    </p:spTree>
    <p:extLst>
      <p:ext uri="{BB962C8B-B14F-4D97-AF65-F5344CB8AC3E}">
        <p14:creationId xmlns:p14="http://schemas.microsoft.com/office/powerpoint/2010/main" val="24656993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SOBRE DIOS Y EL MUNDO: UNO AUTOBIOGRAFIA DIALOGADA | ROBERT SPAEMANN | Casa  del Libro">
            <a:extLst>
              <a:ext uri="{FF2B5EF4-FFF2-40B4-BE49-F238E27FC236}">
                <a16:creationId xmlns:a16="http://schemas.microsoft.com/office/drawing/2014/main" id="{C5EAA20F-3D8F-1E07-26A6-1BC5E4CF3725}"/>
              </a:ext>
            </a:extLst>
          </p:cNvPr>
          <p:cNvPicPr>
            <a:picLocks noGrp="1" noChangeAspect="1" noChangeArrowheads="1"/>
          </p:cNvPicPr>
          <p:nvPr>
            <p:ph sz="quarter" idx="14"/>
          </p:nvPr>
        </p:nvPicPr>
        <p:blipFill rotWithShape="1">
          <a:blip r:embed="rId2">
            <a:extLst>
              <a:ext uri="{28A0092B-C50C-407E-A947-70E740481C1C}">
                <a14:useLocalDpi xmlns:a14="http://schemas.microsoft.com/office/drawing/2010/main" val="0"/>
              </a:ext>
            </a:extLst>
          </a:blip>
          <a:srcRect t="13688" r="-2" b="18011"/>
          <a:stretch/>
        </p:blipFill>
        <p:spPr bwMode="auto">
          <a:xfrm>
            <a:off x="4901184" y="1463040"/>
            <a:ext cx="3886200" cy="4288536"/>
          </a:xfrm>
          <a:prstGeom prst="rect">
            <a:avLst/>
          </a:prstGeom>
          <a:solidFill>
            <a:srgbClr val="FFFFFF"/>
          </a:solidFill>
        </p:spPr>
      </p:pic>
      <p:sp>
        <p:nvSpPr>
          <p:cNvPr id="3" name="Marcador de contenido 2">
            <a:extLst>
              <a:ext uri="{FF2B5EF4-FFF2-40B4-BE49-F238E27FC236}">
                <a16:creationId xmlns:a16="http://schemas.microsoft.com/office/drawing/2014/main" id="{405B5DF2-CBF8-A441-856E-3935B866A19B}"/>
              </a:ext>
            </a:extLst>
          </p:cNvPr>
          <p:cNvSpPr>
            <a:spLocks noGrp="1"/>
          </p:cNvSpPr>
          <p:nvPr>
            <p:ph sz="quarter" idx="13"/>
          </p:nvPr>
        </p:nvSpPr>
        <p:spPr>
          <a:xfrm>
            <a:off x="352426" y="1463040"/>
            <a:ext cx="4075558" cy="4288536"/>
          </a:xfrm>
        </p:spPr>
        <p:txBody>
          <a:bodyPr>
            <a:noAutofit/>
          </a:bodyPr>
          <a:lstStyle/>
          <a:p>
            <a:pPr>
              <a:lnSpc>
                <a:spcPct val="90000"/>
              </a:lnSpc>
            </a:pPr>
            <a:r>
              <a:rPr lang="es-ES_tradnl" sz="1700" dirty="0"/>
              <a:t>«[Conocer] una cosa, dice Thomas Hobbes, significa «saber lo que podemos hacer con ella cuando la tenemos» [</a:t>
            </a:r>
            <a:r>
              <a:rPr lang="es-ES_tradnl" sz="1700" i="1" dirty="0" err="1"/>
              <a:t>to</a:t>
            </a:r>
            <a:r>
              <a:rPr lang="es-ES_tradnl" sz="1700" i="1" dirty="0"/>
              <a:t> </a:t>
            </a:r>
            <a:r>
              <a:rPr lang="es-ES_tradnl" sz="1700" i="1" dirty="0" err="1"/>
              <a:t>know</a:t>
            </a:r>
            <a:r>
              <a:rPr lang="es-ES_tradnl" sz="1700" i="1" dirty="0"/>
              <a:t> </a:t>
            </a:r>
            <a:r>
              <a:rPr lang="es-ES_tradnl" sz="1700" i="1" dirty="0" err="1"/>
              <a:t>what</a:t>
            </a:r>
            <a:r>
              <a:rPr lang="es-ES_tradnl" sz="1700" i="1" dirty="0"/>
              <a:t> </a:t>
            </a:r>
            <a:r>
              <a:rPr lang="es-ES_tradnl" sz="1700" i="1" dirty="0" err="1"/>
              <a:t>we</a:t>
            </a:r>
            <a:r>
              <a:rPr lang="es-ES_tradnl" sz="1700" i="1" dirty="0"/>
              <a:t> can do </a:t>
            </a:r>
            <a:r>
              <a:rPr lang="es-ES_tradnl" sz="1700" i="1" dirty="0" err="1"/>
              <a:t>whith</a:t>
            </a:r>
            <a:r>
              <a:rPr lang="es-ES_tradnl" sz="1700" i="1" dirty="0"/>
              <a:t> </a:t>
            </a:r>
            <a:r>
              <a:rPr lang="es-ES_tradnl" sz="1700" i="1" dirty="0" err="1"/>
              <a:t>it</a:t>
            </a:r>
            <a:r>
              <a:rPr lang="es-ES_tradnl" sz="1700" i="1" dirty="0"/>
              <a:t> </a:t>
            </a:r>
            <a:r>
              <a:rPr lang="es-ES_tradnl" sz="1700" i="1" dirty="0" err="1"/>
              <a:t>when</a:t>
            </a:r>
            <a:r>
              <a:rPr lang="es-ES_tradnl" sz="1700" i="1" dirty="0"/>
              <a:t> </a:t>
            </a:r>
            <a:r>
              <a:rPr lang="es-ES_tradnl" sz="1700" i="1" dirty="0" err="1"/>
              <a:t>we</a:t>
            </a:r>
            <a:r>
              <a:rPr lang="es-ES_tradnl" sz="1700" i="1" dirty="0"/>
              <a:t> </a:t>
            </a:r>
            <a:r>
              <a:rPr lang="es-ES_tradnl" sz="1700" i="1" dirty="0" err="1"/>
              <a:t>have</a:t>
            </a:r>
            <a:r>
              <a:rPr lang="es-ES_tradnl" sz="1700" i="1" dirty="0"/>
              <a:t> </a:t>
            </a:r>
            <a:r>
              <a:rPr lang="es-ES_tradnl" sz="1700" i="1" dirty="0" err="1"/>
              <a:t>it</a:t>
            </a:r>
            <a:r>
              <a:rPr lang="es-ES_tradnl" sz="1700" dirty="0"/>
              <a:t>]. </a:t>
            </a:r>
            <a:r>
              <a:rPr lang="es-ES_tradnl" sz="1700" i="1" dirty="0"/>
              <a:t>Res </a:t>
            </a:r>
            <a:r>
              <a:rPr lang="es-ES_tradnl" sz="1700" i="1" dirty="0" err="1"/>
              <a:t>cogitans</a:t>
            </a:r>
            <a:r>
              <a:rPr lang="es-ES_tradnl" sz="1700" dirty="0"/>
              <a:t> y </a:t>
            </a:r>
            <a:r>
              <a:rPr lang="es-ES_tradnl" sz="1700" i="1" dirty="0"/>
              <a:t>res extensa</a:t>
            </a:r>
            <a:r>
              <a:rPr lang="es-ES_tradnl" sz="1700" dirty="0"/>
              <a:t> ya nada tienen en común, pues se ha eliminado la noción que podría enlazarlas, a saber, el concepto de vida. La vieja tríada </a:t>
            </a:r>
            <a:r>
              <a:rPr lang="es-ES_tradnl" sz="1700" i="1" dirty="0" err="1"/>
              <a:t>esse-vivere-intelligere</a:t>
            </a:r>
            <a:r>
              <a:rPr lang="es-ES_tradnl" sz="1700" dirty="0"/>
              <a:t> [ser-vivir-entender] queda reducida al dualismo </a:t>
            </a:r>
            <a:r>
              <a:rPr lang="es-ES_tradnl" sz="1700" i="1" dirty="0" err="1"/>
              <a:t>Sein-Bewusstsein</a:t>
            </a:r>
            <a:r>
              <a:rPr lang="es-ES_tradnl" sz="1700" dirty="0"/>
              <a:t> [ser-conciencia]. Vida es, para Descartes, una noción oscura y difusa. O bien el ser vivo es un sujeto consciente, o bien pertenece al mundo de la </a:t>
            </a:r>
            <a:r>
              <a:rPr lang="es-ES_tradnl" sz="1700" i="1" dirty="0"/>
              <a:t>res extensa</a:t>
            </a:r>
            <a:r>
              <a:rPr lang="es-ES_tradnl" sz="1700" dirty="0"/>
              <a:t>, al orden de los objetos inertes».</a:t>
            </a:r>
          </a:p>
          <a:p>
            <a:pPr>
              <a:lnSpc>
                <a:spcPct val="90000"/>
              </a:lnSpc>
            </a:pPr>
            <a:r>
              <a:rPr lang="es-ES" sz="1700" cap="small" dirty="0"/>
              <a:t>Spaemann, R</a:t>
            </a:r>
            <a:r>
              <a:rPr lang="es-ES" sz="1700" dirty="0"/>
              <a:t>., </a:t>
            </a:r>
            <a:r>
              <a:rPr lang="es-ES" sz="1700" i="1" dirty="0"/>
              <a:t>Sobre Dios y el mundo: una autobiografía dialogada</a:t>
            </a:r>
            <a:endParaRPr lang="es-ES" sz="1700" dirty="0"/>
          </a:p>
        </p:txBody>
      </p:sp>
      <p:sp>
        <p:nvSpPr>
          <p:cNvPr id="4" name="Título 3">
            <a:extLst>
              <a:ext uri="{FF2B5EF4-FFF2-40B4-BE49-F238E27FC236}">
                <a16:creationId xmlns:a16="http://schemas.microsoft.com/office/drawing/2014/main" id="{07A31B99-6F91-DA4C-BEFA-69ABB669D127}"/>
              </a:ext>
            </a:extLst>
          </p:cNvPr>
          <p:cNvSpPr>
            <a:spLocks noGrp="1"/>
          </p:cNvSpPr>
          <p:nvPr>
            <p:ph type="title"/>
          </p:nvPr>
        </p:nvSpPr>
        <p:spPr>
          <a:xfrm>
            <a:off x="352426" y="228600"/>
            <a:ext cx="7680960" cy="1066800"/>
          </a:xfrm>
        </p:spPr>
        <p:txBody>
          <a:bodyPr anchor="b">
            <a:normAutofit/>
          </a:bodyPr>
          <a:lstStyle/>
          <a:p>
            <a:pPr>
              <a:lnSpc>
                <a:spcPct val="90000"/>
              </a:lnSpc>
            </a:pPr>
            <a:r>
              <a:rPr lang="es-ES" sz="3400" dirty="0"/>
              <a:t>Progresivo abandono de la idea de «vida» </a:t>
            </a:r>
          </a:p>
        </p:txBody>
      </p:sp>
    </p:spTree>
    <p:extLst>
      <p:ext uri="{BB962C8B-B14F-4D97-AF65-F5344CB8AC3E}">
        <p14:creationId xmlns:p14="http://schemas.microsoft.com/office/powerpoint/2010/main" val="25668118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05B5DF2-CBF8-A441-856E-3935B866A19B}"/>
              </a:ext>
            </a:extLst>
          </p:cNvPr>
          <p:cNvSpPr>
            <a:spLocks noGrp="1"/>
          </p:cNvSpPr>
          <p:nvPr>
            <p:ph sz="quarter" idx="13"/>
          </p:nvPr>
        </p:nvSpPr>
        <p:spPr>
          <a:xfrm>
            <a:off x="352426" y="1463040"/>
            <a:ext cx="3886200" cy="4288536"/>
          </a:xfrm>
        </p:spPr>
        <p:txBody>
          <a:bodyPr>
            <a:noAutofit/>
          </a:bodyPr>
          <a:lstStyle/>
          <a:p>
            <a:r>
              <a:rPr lang="es-ES_tradnl" sz="1800" dirty="0"/>
              <a:t>La cuestión de fondo está en el modo de relacionar los elementos que la modernidad identifica como los más apropiados para forjar la voluntad humana. El primero de estos elementos es un tipo de racionalidad que busca los principios universales del saber, y que tiene como finalidad ofrecer una idea totalmente coherente de la realidad. Tal coherencia, puede darse por la vía de la racionalidad propia de las ciencias empíricas, de la lógica matemática, o también por medio de la dialéctica.</a:t>
            </a:r>
          </a:p>
        </p:txBody>
      </p:sp>
      <p:sp>
        <p:nvSpPr>
          <p:cNvPr id="4" name="Título 3">
            <a:extLst>
              <a:ext uri="{FF2B5EF4-FFF2-40B4-BE49-F238E27FC236}">
                <a16:creationId xmlns:a16="http://schemas.microsoft.com/office/drawing/2014/main" id="{07A31B99-6F91-DA4C-BEFA-69ABB669D127}"/>
              </a:ext>
            </a:extLst>
          </p:cNvPr>
          <p:cNvSpPr>
            <a:spLocks noGrp="1"/>
          </p:cNvSpPr>
          <p:nvPr>
            <p:ph type="title"/>
          </p:nvPr>
        </p:nvSpPr>
        <p:spPr>
          <a:xfrm>
            <a:off x="352426" y="228600"/>
            <a:ext cx="7680960" cy="1066800"/>
          </a:xfrm>
        </p:spPr>
        <p:txBody>
          <a:bodyPr anchor="b">
            <a:normAutofit/>
          </a:bodyPr>
          <a:lstStyle/>
          <a:p>
            <a:pPr>
              <a:lnSpc>
                <a:spcPct val="90000"/>
              </a:lnSpc>
            </a:pPr>
            <a:r>
              <a:rPr lang="es-ES" sz="3400" dirty="0"/>
              <a:t>Progresivo abandono de la idea de «vida» </a:t>
            </a:r>
          </a:p>
        </p:txBody>
      </p:sp>
      <p:pic>
        <p:nvPicPr>
          <p:cNvPr id="7" name="Marcador de contenido 7" descr="Imagen que contiene persona, gente, hombre, foto&#10;&#10;Descripción generada automáticamente">
            <a:extLst>
              <a:ext uri="{FF2B5EF4-FFF2-40B4-BE49-F238E27FC236}">
                <a16:creationId xmlns:a16="http://schemas.microsoft.com/office/drawing/2014/main" id="{36823BCB-F90D-1953-EFEA-5D5F21EEF2D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18346" y="1463040"/>
            <a:ext cx="2851876" cy="4288536"/>
          </a:xfrm>
          <a:prstGeom prst="rect">
            <a:avLst/>
          </a:prstGeom>
          <a:noFill/>
        </p:spPr>
      </p:pic>
    </p:spTree>
    <p:extLst>
      <p:ext uri="{BB962C8B-B14F-4D97-AF65-F5344CB8AC3E}">
        <p14:creationId xmlns:p14="http://schemas.microsoft.com/office/powerpoint/2010/main" val="29392132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05B5DF2-CBF8-A441-856E-3935B866A19B}"/>
              </a:ext>
            </a:extLst>
          </p:cNvPr>
          <p:cNvSpPr>
            <a:spLocks noGrp="1"/>
          </p:cNvSpPr>
          <p:nvPr>
            <p:ph sz="quarter" idx="13"/>
          </p:nvPr>
        </p:nvSpPr>
        <p:spPr>
          <a:xfrm>
            <a:off x="352426" y="1463040"/>
            <a:ext cx="4219574" cy="4288536"/>
          </a:xfrm>
        </p:spPr>
        <p:txBody>
          <a:bodyPr>
            <a:noAutofit/>
          </a:bodyPr>
          <a:lstStyle/>
          <a:p>
            <a:r>
              <a:rPr lang="es-ES" dirty="0"/>
              <a:t>Pero al </a:t>
            </a:r>
            <a:r>
              <a:rPr lang="es-ES_tradnl" dirty="0"/>
              <a:t>final, con el pasar de los años, se ha asentado </a:t>
            </a:r>
            <a:r>
              <a:rPr lang="es-ES" dirty="0"/>
              <a:t>definitivamente </a:t>
            </a:r>
            <a:r>
              <a:rPr lang="es-ES_tradnl" dirty="0"/>
              <a:t>un tipo de razón vinculado con las ciencias, pero </a:t>
            </a:r>
            <a:r>
              <a:rPr lang="es-ES" dirty="0"/>
              <a:t>solo </a:t>
            </a:r>
            <a:r>
              <a:rPr lang="es-ES_tradnl" dirty="0"/>
              <a:t>con características más bien técnico-pragmáticas, y de control instrumental. El problema no estaba </a:t>
            </a:r>
            <a:r>
              <a:rPr lang="es-ES" dirty="0"/>
              <a:t>tanto </a:t>
            </a:r>
            <a:r>
              <a:rPr lang="es-ES_tradnl" dirty="0"/>
              <a:t>en las ciencias en cuanto tales, o en sus derivados tecnológicos. Más bien, se encontraba en la intencionalidad que se quería imprimir a la racionalidad del método científico, que se llega a considerar, como ya hemos señalado más arriba, el único modo de acceder a la realidad. Esto decantó en un uso desmedido de tal método por el poder que ofrecía. De este modo se emparentada la racionalidad de la lógica y las matemáticas </a:t>
            </a:r>
            <a:r>
              <a:rPr lang="es-ES" dirty="0"/>
              <a:t>con el propósito de usarlas intensivamente</a:t>
            </a:r>
            <a:r>
              <a:rPr lang="es-ES_tradnl" dirty="0"/>
              <a:t>, acentuando los principios de la maximización de los resultados en los propios procesos racionales, y en su utilidad.</a:t>
            </a:r>
            <a:endParaRPr lang="es-ES" dirty="0"/>
          </a:p>
        </p:txBody>
      </p:sp>
      <p:sp>
        <p:nvSpPr>
          <p:cNvPr id="4" name="Título 3">
            <a:extLst>
              <a:ext uri="{FF2B5EF4-FFF2-40B4-BE49-F238E27FC236}">
                <a16:creationId xmlns:a16="http://schemas.microsoft.com/office/drawing/2014/main" id="{07A31B99-6F91-DA4C-BEFA-69ABB669D127}"/>
              </a:ext>
            </a:extLst>
          </p:cNvPr>
          <p:cNvSpPr>
            <a:spLocks noGrp="1"/>
          </p:cNvSpPr>
          <p:nvPr>
            <p:ph type="title"/>
          </p:nvPr>
        </p:nvSpPr>
        <p:spPr>
          <a:xfrm>
            <a:off x="352426" y="228600"/>
            <a:ext cx="7680960" cy="1066800"/>
          </a:xfrm>
        </p:spPr>
        <p:txBody>
          <a:bodyPr anchor="b">
            <a:normAutofit/>
          </a:bodyPr>
          <a:lstStyle/>
          <a:p>
            <a:pPr>
              <a:lnSpc>
                <a:spcPct val="90000"/>
              </a:lnSpc>
            </a:pPr>
            <a:r>
              <a:rPr lang="es-ES" sz="3400"/>
              <a:t>Progresivo abandono de la idea de «vida» </a:t>
            </a:r>
          </a:p>
        </p:txBody>
      </p:sp>
      <p:pic>
        <p:nvPicPr>
          <p:cNvPr id="7" name="Marcador de contenido 7" descr="Imagen que contiene persona, gente, hombre, foto&#10;&#10;Descripción generada automáticamente">
            <a:extLst>
              <a:ext uri="{FF2B5EF4-FFF2-40B4-BE49-F238E27FC236}">
                <a16:creationId xmlns:a16="http://schemas.microsoft.com/office/drawing/2014/main" id="{45EF7C20-C929-58A1-762C-9DA3B4D18AD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18346" y="1463040"/>
            <a:ext cx="2851876" cy="4288536"/>
          </a:xfrm>
          <a:prstGeom prst="rect">
            <a:avLst/>
          </a:prstGeom>
          <a:noFill/>
        </p:spPr>
      </p:pic>
    </p:spTree>
    <p:extLst>
      <p:ext uri="{BB962C8B-B14F-4D97-AF65-F5344CB8AC3E}">
        <p14:creationId xmlns:p14="http://schemas.microsoft.com/office/powerpoint/2010/main" val="35350413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05B5DF2-CBF8-A441-856E-3935B866A19B}"/>
              </a:ext>
            </a:extLst>
          </p:cNvPr>
          <p:cNvSpPr>
            <a:spLocks noGrp="1"/>
          </p:cNvSpPr>
          <p:nvPr>
            <p:ph sz="quarter" idx="13"/>
          </p:nvPr>
        </p:nvSpPr>
        <p:spPr>
          <a:xfrm>
            <a:off x="352426" y="1463040"/>
            <a:ext cx="4795638" cy="4288536"/>
          </a:xfrm>
        </p:spPr>
        <p:txBody>
          <a:bodyPr>
            <a:noAutofit/>
          </a:bodyPr>
          <a:lstStyle/>
          <a:p>
            <a:pPr>
              <a:lnSpc>
                <a:spcPct val="90000"/>
              </a:lnSpc>
            </a:pPr>
            <a:r>
              <a:rPr lang="es-ES_tradnl" sz="1800" dirty="0"/>
              <a:t>Encubrimiento de los fines racionales de la voluntad humana. Con un sujeto lleno de deseos de conocer y dominar la realidad, mareado por el poder que las ciencias le ofrecen, sus posibilidades de reflexionar sobre el sentido de su propia vida se verían reducidas. Esto se habría llevado a cabo por el ajuste del objeto hacia lo empírico y sensible, como ya hemos advertido, pero también por el efecto de que el ser humano tendría mermadas sus capacidades, intelectuales y volitivas, en medio de un mundo que contiene fuerzas, más poderosas en su conjunto que las de cualquier individuo. Fuerzas que quieren hacer de él un sujeto emotivo, de impulsos sensibles, de respuestas medibles y predecibles. Un buen comprador, capaz de inclinarse hacia quien le pueda prometer la satisfacción de sus deseos</a:t>
            </a:r>
            <a:r>
              <a:rPr lang="es-ES" sz="1800" dirty="0"/>
              <a:t>.</a:t>
            </a:r>
          </a:p>
        </p:txBody>
      </p:sp>
      <p:sp>
        <p:nvSpPr>
          <p:cNvPr id="4" name="Título 3">
            <a:extLst>
              <a:ext uri="{FF2B5EF4-FFF2-40B4-BE49-F238E27FC236}">
                <a16:creationId xmlns:a16="http://schemas.microsoft.com/office/drawing/2014/main" id="{07A31B99-6F91-DA4C-BEFA-69ABB669D127}"/>
              </a:ext>
            </a:extLst>
          </p:cNvPr>
          <p:cNvSpPr>
            <a:spLocks noGrp="1"/>
          </p:cNvSpPr>
          <p:nvPr>
            <p:ph type="title"/>
          </p:nvPr>
        </p:nvSpPr>
        <p:spPr>
          <a:xfrm>
            <a:off x="352426" y="228600"/>
            <a:ext cx="7680960" cy="1066800"/>
          </a:xfrm>
        </p:spPr>
        <p:txBody>
          <a:bodyPr anchor="b">
            <a:normAutofit/>
          </a:bodyPr>
          <a:lstStyle/>
          <a:p>
            <a:pPr>
              <a:lnSpc>
                <a:spcPct val="90000"/>
              </a:lnSpc>
            </a:pPr>
            <a:r>
              <a:rPr lang="es-ES" sz="3400" dirty="0"/>
              <a:t>Encubrimiento de los fines racionales de la voluntad</a:t>
            </a:r>
          </a:p>
        </p:txBody>
      </p:sp>
      <p:pic>
        <p:nvPicPr>
          <p:cNvPr id="21506" name="Picture 2" descr="Poder, El. Una Interpretacion Teologica : Guardini, Romano: Amazon.es:  Libros">
            <a:extLst>
              <a:ext uri="{FF2B5EF4-FFF2-40B4-BE49-F238E27FC236}">
                <a16:creationId xmlns:a16="http://schemas.microsoft.com/office/drawing/2014/main" id="{B2FEB4C2-D227-47DC-DF8B-37208019383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52120" y="1368565"/>
            <a:ext cx="2654361" cy="4477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65731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05B5DF2-CBF8-A441-856E-3935B866A19B}"/>
              </a:ext>
            </a:extLst>
          </p:cNvPr>
          <p:cNvSpPr>
            <a:spLocks noGrp="1"/>
          </p:cNvSpPr>
          <p:nvPr>
            <p:ph sz="quarter" idx="13"/>
          </p:nvPr>
        </p:nvSpPr>
        <p:spPr>
          <a:xfrm>
            <a:off x="352426" y="1463040"/>
            <a:ext cx="5011662" cy="4288536"/>
          </a:xfrm>
        </p:spPr>
        <p:txBody>
          <a:bodyPr>
            <a:noAutofit/>
          </a:bodyPr>
          <a:lstStyle/>
          <a:p>
            <a:pPr>
              <a:lnSpc>
                <a:spcPct val="90000"/>
              </a:lnSpc>
            </a:pPr>
            <a:r>
              <a:rPr lang="es-ES_tradnl" sz="2000" dirty="0"/>
              <a:t>Para comprender esta vulnerabilidad </a:t>
            </a:r>
            <a:r>
              <a:rPr lang="es-ES" sz="2000" dirty="0"/>
              <a:t>del hombre </a:t>
            </a:r>
            <a:r>
              <a:rPr lang="es-ES_tradnl" sz="2000" dirty="0"/>
              <a:t>actual es importante observar la idea de «dominio sobre los otros» popularizada en la modernidad a través de una cierta legitimación del miedo y de la violencia. Esto se ha dado especialmente por parte de quienes han querido establecer alguna clase de utopía en el mundo, casi siempre </a:t>
            </a:r>
            <a:r>
              <a:rPr lang="es-ES" sz="2000" dirty="0"/>
              <a:t>asociada, a </a:t>
            </a:r>
            <a:r>
              <a:rPr lang="es-ES_tradnl" sz="2000" dirty="0"/>
              <a:t>promesas de una nueva libertad</a:t>
            </a:r>
            <a:r>
              <a:rPr lang="es-ES" sz="2000" dirty="0"/>
              <a:t> </a:t>
            </a:r>
          </a:p>
          <a:p>
            <a:pPr>
              <a:lnSpc>
                <a:spcPct val="90000"/>
              </a:lnSpc>
            </a:pPr>
            <a:r>
              <a:rPr lang="es-ES_tradnl" sz="2000" dirty="0"/>
              <a:t>la salvaguarda de la libertad individual se encuentra, en consecuencia, en la rebelión violenta que, históricamente, ha demostrado que conduce a nuevos intentos de instaurar otra utopía distinta. </a:t>
            </a:r>
            <a:endParaRPr lang="es-ES" sz="2000" dirty="0"/>
          </a:p>
        </p:txBody>
      </p:sp>
      <p:sp>
        <p:nvSpPr>
          <p:cNvPr id="4" name="Título 3">
            <a:extLst>
              <a:ext uri="{FF2B5EF4-FFF2-40B4-BE49-F238E27FC236}">
                <a16:creationId xmlns:a16="http://schemas.microsoft.com/office/drawing/2014/main" id="{07A31B99-6F91-DA4C-BEFA-69ABB669D127}"/>
              </a:ext>
            </a:extLst>
          </p:cNvPr>
          <p:cNvSpPr>
            <a:spLocks noGrp="1"/>
          </p:cNvSpPr>
          <p:nvPr>
            <p:ph type="title"/>
          </p:nvPr>
        </p:nvSpPr>
        <p:spPr>
          <a:xfrm>
            <a:off x="352426" y="228600"/>
            <a:ext cx="7680960" cy="1066800"/>
          </a:xfrm>
        </p:spPr>
        <p:txBody>
          <a:bodyPr anchor="b">
            <a:normAutofit/>
          </a:bodyPr>
          <a:lstStyle/>
          <a:p>
            <a:pPr>
              <a:lnSpc>
                <a:spcPct val="90000"/>
              </a:lnSpc>
            </a:pPr>
            <a:r>
              <a:rPr lang="es-ES" sz="3400" dirty="0"/>
              <a:t>Encubrimiento de los fines racionales de la voluntad</a:t>
            </a:r>
          </a:p>
        </p:txBody>
      </p:sp>
      <p:pic>
        <p:nvPicPr>
          <p:cNvPr id="21506" name="Picture 2" descr="Poder, El. Una Interpretacion Teologica : Guardini, Romano: Amazon.es:  Libros">
            <a:extLst>
              <a:ext uri="{FF2B5EF4-FFF2-40B4-BE49-F238E27FC236}">
                <a16:creationId xmlns:a16="http://schemas.microsoft.com/office/drawing/2014/main" id="{B2FEB4C2-D227-47DC-DF8B-37208019383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52120" y="1368565"/>
            <a:ext cx="2654361" cy="4477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20229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05B5DF2-CBF8-A441-856E-3935B866A19B}"/>
              </a:ext>
            </a:extLst>
          </p:cNvPr>
          <p:cNvSpPr>
            <a:spLocks noGrp="1"/>
          </p:cNvSpPr>
          <p:nvPr>
            <p:ph sz="quarter" idx="13"/>
          </p:nvPr>
        </p:nvSpPr>
        <p:spPr>
          <a:xfrm>
            <a:off x="352426" y="1463040"/>
            <a:ext cx="8324030" cy="4846280"/>
          </a:xfrm>
        </p:spPr>
        <p:txBody>
          <a:bodyPr>
            <a:normAutofit/>
          </a:bodyPr>
          <a:lstStyle/>
          <a:p>
            <a:pPr>
              <a:lnSpc>
                <a:spcPct val="90000"/>
              </a:lnSpc>
            </a:pPr>
            <a:r>
              <a:rPr lang="es-ES" sz="2000" dirty="0"/>
              <a:t>«</a:t>
            </a:r>
            <a:r>
              <a:rPr lang="es-ES_tradnl" sz="2000" dirty="0"/>
              <a:t>La postura del filósofo es bien sencilla, pero de una enorme fortaleza. Consiste básicamente en no dejarse avasallar por la presunta evidencia [de que el poder y la violencia históricamente han vencido en este mundo]; en no ceder a la presión del miedo, que no garantiza precisamente la racionalidad, sino que más bien priva de ella. Sócrates quiere preguntarse si realmente el miedo y el poder son los únicos motivos por los que el hombre puede adherirse a una verdad sobre lo justo o si habrá, quizá, otros; si no habrá un brillo que no resida en nuestra conveniencia sino en la verdad misma. Con esta actitud funda </a:t>
            </a:r>
            <a:r>
              <a:rPr lang="es-ES_tradnl" sz="2000" i="1" dirty="0" err="1"/>
              <a:t>eo</a:t>
            </a:r>
            <a:r>
              <a:rPr lang="es-ES_tradnl" sz="2000" i="1" dirty="0"/>
              <a:t> ipso</a:t>
            </a:r>
            <a:r>
              <a:rPr lang="es-ES_tradnl" sz="2000" dirty="0"/>
              <a:t> la filosofía, el pararse a pensar en el fundamento de la verdad, y apuesta por la posibilidad de encontrar un atractivo intrínseco en lo verdadero: la evidencia. Ya no se trata tanto de adoptar activa e interesadamente una verdad, cuanto de abrirse –en apariencia de modo pasivo, pero suponiendo la hercúlea actividad de resistirse a todo interés y prejuicio– a la fuerza misma de lo verdadero</a:t>
            </a:r>
            <a:r>
              <a:rPr lang="es-ES" sz="2000" dirty="0"/>
              <a:t>»</a:t>
            </a:r>
            <a:r>
              <a:rPr lang="es-ES_tradnl" sz="2000" dirty="0"/>
              <a:t>.</a:t>
            </a:r>
          </a:p>
          <a:p>
            <a:pPr>
              <a:lnSpc>
                <a:spcPct val="90000"/>
              </a:lnSpc>
            </a:pPr>
            <a:r>
              <a:rPr lang="es-ES" cap="small" dirty="0"/>
              <a:t>Sánchez-Migallón, S.</a:t>
            </a:r>
            <a:r>
              <a:rPr lang="es-ES" dirty="0"/>
              <a:t>, «Religión, verdad y violencia: la redención del miedo y del poder», </a:t>
            </a:r>
            <a:r>
              <a:rPr lang="es-ES" i="1" dirty="0"/>
              <a:t>Miscelánea Comillas</a:t>
            </a:r>
            <a:r>
              <a:rPr lang="es-ES" sz="1400" dirty="0"/>
              <a:t> </a:t>
            </a:r>
            <a:endParaRPr lang="es-ES" sz="1500" dirty="0"/>
          </a:p>
        </p:txBody>
      </p:sp>
      <p:sp>
        <p:nvSpPr>
          <p:cNvPr id="4" name="Título 3">
            <a:extLst>
              <a:ext uri="{FF2B5EF4-FFF2-40B4-BE49-F238E27FC236}">
                <a16:creationId xmlns:a16="http://schemas.microsoft.com/office/drawing/2014/main" id="{07A31B99-6F91-DA4C-BEFA-69ABB669D127}"/>
              </a:ext>
            </a:extLst>
          </p:cNvPr>
          <p:cNvSpPr>
            <a:spLocks noGrp="1"/>
          </p:cNvSpPr>
          <p:nvPr>
            <p:ph type="title"/>
          </p:nvPr>
        </p:nvSpPr>
        <p:spPr>
          <a:xfrm>
            <a:off x="352426" y="228600"/>
            <a:ext cx="7680960" cy="1066800"/>
          </a:xfrm>
        </p:spPr>
        <p:txBody>
          <a:bodyPr anchor="b">
            <a:normAutofit/>
          </a:bodyPr>
          <a:lstStyle/>
          <a:p>
            <a:pPr>
              <a:lnSpc>
                <a:spcPct val="90000"/>
              </a:lnSpc>
            </a:pPr>
            <a:r>
              <a:rPr lang="es-ES" sz="3400" dirty="0"/>
              <a:t>Encubrimiento de los fines racionales de la voluntad</a:t>
            </a:r>
          </a:p>
        </p:txBody>
      </p:sp>
    </p:spTree>
    <p:extLst>
      <p:ext uri="{BB962C8B-B14F-4D97-AF65-F5344CB8AC3E}">
        <p14:creationId xmlns:p14="http://schemas.microsoft.com/office/powerpoint/2010/main" val="15243543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0408E3-3EBC-FE40-BDEB-19969719A202}"/>
              </a:ext>
            </a:extLst>
          </p:cNvPr>
          <p:cNvSpPr>
            <a:spLocks noGrp="1"/>
          </p:cNvSpPr>
          <p:nvPr>
            <p:ph type="title"/>
          </p:nvPr>
        </p:nvSpPr>
        <p:spPr>
          <a:xfrm>
            <a:off x="251520" y="2895600"/>
            <a:ext cx="8136904" cy="1066800"/>
          </a:xfrm>
        </p:spPr>
        <p:txBody>
          <a:bodyPr>
            <a:normAutofit fontScale="90000"/>
          </a:bodyPr>
          <a:lstStyle/>
          <a:p>
            <a:r>
              <a:rPr lang="es-ES" sz="5300" b="1" i="1" dirty="0"/>
              <a:t>¿Cómo se ha configurado nuestro mundo moderno?</a:t>
            </a:r>
            <a:br>
              <a:rPr lang="es-ES" sz="5300" b="1" i="1" dirty="0"/>
            </a:br>
            <a:r>
              <a:rPr lang="es-ES" dirty="0"/>
              <a:t>La fuerza del empirismo y la omnipresencia del emotivismo</a:t>
            </a:r>
          </a:p>
        </p:txBody>
      </p:sp>
    </p:spTree>
    <p:extLst>
      <p:ext uri="{BB962C8B-B14F-4D97-AF65-F5344CB8AC3E}">
        <p14:creationId xmlns:p14="http://schemas.microsoft.com/office/powerpoint/2010/main" val="8593399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2852936"/>
            <a:ext cx="8540054" cy="1066800"/>
          </a:xfrm>
        </p:spPr>
        <p:txBody>
          <a:bodyPr>
            <a:normAutofit fontScale="90000"/>
          </a:bodyPr>
          <a:lstStyle/>
          <a:p>
            <a:pPr algn="ctr"/>
            <a:r>
              <a:rPr lang="es-ES" dirty="0"/>
              <a:t>La primacía de lo empírico: el conocimiento científico</a:t>
            </a:r>
          </a:p>
        </p:txBody>
      </p:sp>
    </p:spTree>
    <p:extLst>
      <p:ext uri="{BB962C8B-B14F-4D97-AF65-F5344CB8AC3E}">
        <p14:creationId xmlns:p14="http://schemas.microsoft.com/office/powerpoint/2010/main" val="36445590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El Crepúsculo Del Materialismo de Bastien, Richard 978-84-321-5314-3">
            <a:extLst>
              <a:ext uri="{FF2B5EF4-FFF2-40B4-BE49-F238E27FC236}">
                <a16:creationId xmlns:a16="http://schemas.microsoft.com/office/drawing/2014/main" id="{46E4675A-0D21-1634-5407-5BF60C29FA1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8336" b="8912"/>
          <a:stretch/>
        </p:blipFill>
        <p:spPr bwMode="auto">
          <a:xfrm>
            <a:off x="4901184" y="1463040"/>
            <a:ext cx="3886200" cy="4288536"/>
          </a:xfrm>
          <a:prstGeom prst="rect">
            <a:avLst/>
          </a:prstGeom>
          <a:solidFill>
            <a:srgbClr val="FFFFFF"/>
          </a:solidFill>
        </p:spPr>
      </p:pic>
      <p:sp>
        <p:nvSpPr>
          <p:cNvPr id="5" name="Rectángulo 4">
            <a:extLst>
              <a:ext uri="{FF2B5EF4-FFF2-40B4-BE49-F238E27FC236}">
                <a16:creationId xmlns:a16="http://schemas.microsoft.com/office/drawing/2014/main" id="{AC4763B6-4D86-AD40-BEF2-2A8457452782}"/>
              </a:ext>
            </a:extLst>
          </p:cNvPr>
          <p:cNvSpPr/>
          <p:nvPr/>
        </p:nvSpPr>
        <p:spPr>
          <a:xfrm>
            <a:off x="352426" y="1463040"/>
            <a:ext cx="3886200" cy="4288536"/>
          </a:xfrm>
          <a:prstGeom prst="rect">
            <a:avLst/>
          </a:prstGeom>
        </p:spPr>
        <p:txBody>
          <a:bodyPr vert="horz" lIns="91440" tIns="45720" rIns="91440" bIns="45720" rtlCol="0">
            <a:normAutofit/>
          </a:bodyPr>
          <a:lstStyle/>
          <a:p>
            <a:pPr>
              <a:spcAft>
                <a:spcPts val="600"/>
              </a:spcAft>
              <a:buFont typeface="Arial" pitchFamily="34" charset="0"/>
            </a:pPr>
            <a:r>
              <a:rPr lang="es-ES" dirty="0">
                <a:cs typeface="Tahoma" pitchFamily="34" charset="0"/>
              </a:rPr>
              <a:t>«</a:t>
            </a:r>
            <a:r>
              <a:rPr lang="es-ES_tradnl" dirty="0">
                <a:cs typeface="Tahoma" pitchFamily="34" charset="0"/>
              </a:rPr>
              <a:t>Los empiristas, que pretenden que solo el método científico permite llegar a una verdad indudable concerniente al mundo y a la realidad, niegan la posibilidad misma de la verdad filosófica y religiosa. En todo caso, la idea misma de que solo el método científico puede engendrar proposiciones verdaderas es científicamente indemostrable, lo que significa que el pensamiento empirista se contradice en su propio principio</a:t>
            </a:r>
            <a:r>
              <a:rPr lang="es-ES" dirty="0">
                <a:cs typeface="Tahoma" pitchFamily="34" charset="0"/>
              </a:rPr>
              <a:t>».</a:t>
            </a:r>
            <a:endParaRPr lang="es-ES_tradnl" dirty="0">
              <a:cs typeface="Tahoma" pitchFamily="34" charset="0"/>
            </a:endParaRPr>
          </a:p>
          <a:p>
            <a:pPr>
              <a:spcAft>
                <a:spcPts val="600"/>
              </a:spcAft>
              <a:buFont typeface="Arial" pitchFamily="34" charset="0"/>
            </a:pPr>
            <a:endParaRPr lang="es-ES_tradnl" sz="1600" dirty="0">
              <a:cs typeface="Tahoma" pitchFamily="34" charset="0"/>
            </a:endParaRPr>
          </a:p>
          <a:p>
            <a:pPr>
              <a:spcAft>
                <a:spcPts val="600"/>
              </a:spcAft>
              <a:buFont typeface="Arial" pitchFamily="34" charset="0"/>
            </a:pPr>
            <a:r>
              <a:rPr lang="es-ES" sz="1600" cap="small" dirty="0" err="1">
                <a:cs typeface="Tahoma" pitchFamily="34" charset="0"/>
              </a:rPr>
              <a:t>Bastien</a:t>
            </a:r>
            <a:r>
              <a:rPr lang="es-ES" sz="1600" cap="small" dirty="0">
                <a:cs typeface="Tahoma" pitchFamily="34" charset="0"/>
              </a:rPr>
              <a:t>, R.</a:t>
            </a:r>
            <a:r>
              <a:rPr lang="es-ES" sz="1600" dirty="0">
                <a:cs typeface="Tahoma" pitchFamily="34" charset="0"/>
              </a:rPr>
              <a:t>, </a:t>
            </a:r>
            <a:r>
              <a:rPr lang="es-ES" sz="1600" i="1" dirty="0">
                <a:cs typeface="Tahoma" pitchFamily="34" charset="0"/>
              </a:rPr>
              <a:t>El crepúsculo del materialismo</a:t>
            </a:r>
            <a:endParaRPr lang="es-ES" sz="1600" dirty="0">
              <a:cs typeface="Tahoma" pitchFamily="34" charset="0"/>
            </a:endParaRPr>
          </a:p>
        </p:txBody>
      </p:sp>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228600"/>
            <a:ext cx="7680960" cy="1066800"/>
          </a:xfrm>
        </p:spPr>
        <p:txBody>
          <a:bodyPr vert="horz" lIns="91440" tIns="45720" rIns="91440" bIns="45720" rtlCol="0" anchor="b" anchorCtr="0">
            <a:normAutofit fontScale="90000"/>
          </a:bodyPr>
          <a:lstStyle/>
          <a:p>
            <a:r>
              <a:rPr lang="es-ES" dirty="0"/>
              <a:t>Un problema de los empiristas no de lo empírico</a:t>
            </a:r>
          </a:p>
        </p:txBody>
      </p:sp>
    </p:spTree>
    <p:extLst>
      <p:ext uri="{BB962C8B-B14F-4D97-AF65-F5344CB8AC3E}">
        <p14:creationId xmlns:p14="http://schemas.microsoft.com/office/powerpoint/2010/main" val="32394756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Jean-Luc Marion - Wikipedia, la enciclopedia libre">
            <a:extLst>
              <a:ext uri="{FF2B5EF4-FFF2-40B4-BE49-F238E27FC236}">
                <a16:creationId xmlns:a16="http://schemas.microsoft.com/office/drawing/2014/main" id="{8E7CA8A7-D755-FA40-2E9A-2BE03854452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752" r="1" b="8541"/>
          <a:stretch/>
        </p:blipFill>
        <p:spPr bwMode="auto">
          <a:xfrm>
            <a:off x="4901184" y="1463040"/>
            <a:ext cx="3886200" cy="4288536"/>
          </a:xfrm>
          <a:prstGeom prst="rect">
            <a:avLst/>
          </a:prstGeom>
          <a:solidFill>
            <a:srgbClr val="FFFFFF"/>
          </a:solidFill>
        </p:spPr>
      </p:pic>
      <p:sp>
        <p:nvSpPr>
          <p:cNvPr id="5" name="Rectángulo 4">
            <a:extLst>
              <a:ext uri="{FF2B5EF4-FFF2-40B4-BE49-F238E27FC236}">
                <a16:creationId xmlns:a16="http://schemas.microsoft.com/office/drawing/2014/main" id="{AC4763B6-4D86-AD40-BEF2-2A8457452782}"/>
              </a:ext>
            </a:extLst>
          </p:cNvPr>
          <p:cNvSpPr/>
          <p:nvPr/>
        </p:nvSpPr>
        <p:spPr>
          <a:xfrm>
            <a:off x="352426" y="1463040"/>
            <a:ext cx="3886200" cy="4288536"/>
          </a:xfrm>
          <a:prstGeom prst="rect">
            <a:avLst/>
          </a:prstGeom>
        </p:spPr>
        <p:txBody>
          <a:bodyPr vert="horz" lIns="91440" tIns="45720" rIns="91440" bIns="45720" rtlCol="0">
            <a:normAutofit/>
          </a:bodyPr>
          <a:lstStyle/>
          <a:p>
            <a:pPr>
              <a:lnSpc>
                <a:spcPct val="90000"/>
              </a:lnSpc>
              <a:spcAft>
                <a:spcPts val="600"/>
              </a:spcAft>
              <a:buFont typeface="Arial" pitchFamily="34" charset="0"/>
            </a:pPr>
            <a:r>
              <a:rPr lang="fr-FR" sz="1600">
                <a:cs typeface="Tahoma" pitchFamily="34" charset="0"/>
              </a:rPr>
              <a:t>«</a:t>
            </a:r>
            <a:r>
              <a:rPr lang="es-ES_tradnl" sz="1600">
                <a:cs typeface="Tahoma" pitchFamily="34" charset="0"/>
              </a:rPr>
              <a:t>La crisis más profunda, si bien en el sentido más secreto de nuestro tiempo, se debe a la dilución, la evanescencia y tal vez la desaparición de una racionalidad capaz de aclarar preguntas que van más allá de la gestión y la producción de objetos, sino que definen nuestra forma de vida de nuestro modo de morir […]. Rara vez la filosofía (y la «ciencia») ha sido menos capaz de hablar sobre nuestra condición que hoy en día –qué somos, qué podemos saber, qué debemos hacer y qué se nos permite esperar–. Este desierto seco de racionalidad se llama nihilismo […]. Nuestra tragedia</a:t>
            </a:r>
            <a:r>
              <a:rPr lang="fr-FR" sz="1600">
                <a:cs typeface="Tahoma" pitchFamily="34" charset="0"/>
              </a:rPr>
              <a:t>»</a:t>
            </a:r>
            <a:r>
              <a:rPr lang="es-ES" sz="1600">
                <a:cs typeface="Tahoma" pitchFamily="34" charset="0"/>
              </a:rPr>
              <a:t>.</a:t>
            </a:r>
          </a:p>
          <a:p>
            <a:pPr>
              <a:lnSpc>
                <a:spcPct val="90000"/>
              </a:lnSpc>
              <a:spcAft>
                <a:spcPts val="600"/>
              </a:spcAft>
              <a:buFont typeface="Arial" pitchFamily="34" charset="0"/>
            </a:pPr>
            <a:endParaRPr lang="es-ES" sz="1600">
              <a:cs typeface="Tahoma" pitchFamily="34" charset="0"/>
            </a:endParaRPr>
          </a:p>
          <a:p>
            <a:pPr>
              <a:lnSpc>
                <a:spcPct val="90000"/>
              </a:lnSpc>
              <a:spcAft>
                <a:spcPts val="600"/>
              </a:spcAft>
              <a:buFont typeface="Arial" pitchFamily="34" charset="0"/>
            </a:pPr>
            <a:r>
              <a:rPr lang="fr-FR" sz="1600" cap="small">
                <a:cs typeface="Tahoma" pitchFamily="34" charset="0"/>
              </a:rPr>
              <a:t>Marion, J.-L.</a:t>
            </a:r>
            <a:r>
              <a:rPr lang="fr-FR" sz="1600">
                <a:cs typeface="Tahoma" pitchFamily="34" charset="0"/>
              </a:rPr>
              <a:t>, «Ce que Benoît XVI nous demande», </a:t>
            </a:r>
            <a:r>
              <a:rPr lang="fr-FR" sz="1600" i="1">
                <a:cs typeface="Tahoma" pitchFamily="34" charset="0"/>
              </a:rPr>
              <a:t>Le Monde</a:t>
            </a:r>
            <a:r>
              <a:rPr lang="fr-FR" sz="1600">
                <a:cs typeface="Tahoma" pitchFamily="34" charset="0"/>
              </a:rPr>
              <a:t>, 11 de septiembre de 2008</a:t>
            </a:r>
            <a:r>
              <a:rPr lang="es-ES" sz="1600">
                <a:cs typeface="Tahoma" pitchFamily="34" charset="0"/>
              </a:rPr>
              <a:t> </a:t>
            </a:r>
          </a:p>
        </p:txBody>
      </p:sp>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228600"/>
            <a:ext cx="7680960" cy="1066800"/>
          </a:xfrm>
        </p:spPr>
        <p:txBody>
          <a:bodyPr vert="horz" lIns="91440" tIns="45720" rIns="91440" bIns="45720" rtlCol="0" anchor="b" anchorCtr="0">
            <a:normAutofit/>
          </a:bodyPr>
          <a:lstStyle/>
          <a:p>
            <a:r>
              <a:rPr lang="es-ES" dirty="0"/>
              <a:t>Crisis profunda del nihilismo</a:t>
            </a:r>
          </a:p>
        </p:txBody>
      </p:sp>
    </p:spTree>
    <p:extLst>
      <p:ext uri="{BB962C8B-B14F-4D97-AF65-F5344CB8AC3E}">
        <p14:creationId xmlns:p14="http://schemas.microsoft.com/office/powerpoint/2010/main" val="19761689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2852936"/>
            <a:ext cx="8540054" cy="1066800"/>
          </a:xfrm>
        </p:spPr>
        <p:txBody>
          <a:bodyPr>
            <a:normAutofit fontScale="90000"/>
          </a:bodyPr>
          <a:lstStyle/>
          <a:p>
            <a:pPr algn="ctr"/>
            <a:r>
              <a:rPr lang="es-ES" dirty="0"/>
              <a:t>La realidad desde la configuración personal de un subjetivismo </a:t>
            </a:r>
            <a:r>
              <a:rPr lang="es-ES" dirty="0" err="1"/>
              <a:t>emotivista</a:t>
            </a:r>
            <a:endParaRPr lang="es-ES" dirty="0"/>
          </a:p>
        </p:txBody>
      </p:sp>
    </p:spTree>
    <p:extLst>
      <p:ext uri="{BB962C8B-B14F-4D97-AF65-F5344CB8AC3E}">
        <p14:creationId xmlns:p14="http://schemas.microsoft.com/office/powerpoint/2010/main" val="10172061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p:txBody>
          <a:bodyPr>
            <a:normAutofit fontScale="90000"/>
          </a:bodyPr>
          <a:lstStyle/>
          <a:p>
            <a:r>
              <a:rPr lang="es-ES" dirty="0"/>
              <a:t>Problema: emotivismo como principio social en la Modernidad</a:t>
            </a:r>
          </a:p>
        </p:txBody>
      </p:sp>
      <p:sp>
        <p:nvSpPr>
          <p:cNvPr id="5" name="Rectángulo 4">
            <a:extLst>
              <a:ext uri="{FF2B5EF4-FFF2-40B4-BE49-F238E27FC236}">
                <a16:creationId xmlns:a16="http://schemas.microsoft.com/office/drawing/2014/main" id="{AC4763B6-4D86-AD40-BEF2-2A8457452782}"/>
              </a:ext>
            </a:extLst>
          </p:cNvPr>
          <p:cNvSpPr/>
          <p:nvPr/>
        </p:nvSpPr>
        <p:spPr>
          <a:xfrm>
            <a:off x="549031" y="1644764"/>
            <a:ext cx="4166985" cy="4231928"/>
          </a:xfrm>
          <a:prstGeom prst="rect">
            <a:avLst/>
          </a:prstGeom>
        </p:spPr>
        <p:txBody>
          <a:bodyPr wrap="square">
            <a:spAutoFit/>
          </a:bodyPr>
          <a:lstStyle/>
          <a:p>
            <a:r>
              <a:rPr lang="es-ES" dirty="0"/>
              <a:t>«</a:t>
            </a:r>
            <a:r>
              <a:rPr lang="es-ES_tradnl" dirty="0"/>
              <a:t>Por cultura moral </a:t>
            </a:r>
            <a:r>
              <a:rPr lang="es-ES_tradnl" dirty="0" err="1"/>
              <a:t>emotivista</a:t>
            </a:r>
            <a:r>
              <a:rPr lang="es-ES_tradnl" dirty="0"/>
              <a:t> entiendo una forma de cultura en la que los que hacen afirmaciones morales creen que están apelando a algún tipo de norma moral independiente de sus propias preferencias y sentimientos, aun cuando, de hecho, no exista el tipo concreto de norma moral a la que están apelando y, por consiguiente, se limitan exclusivamente a expresar sus propias experiencias y sentimientos de forma enmascarada</a:t>
            </a:r>
            <a:r>
              <a:rPr lang="es-ES" sz="1600" dirty="0"/>
              <a:t>»</a:t>
            </a:r>
            <a:r>
              <a:rPr lang="es-ES" sz="1700" dirty="0"/>
              <a:t>. </a:t>
            </a:r>
          </a:p>
          <a:p>
            <a:endParaRPr lang="es-ES" sz="1700" dirty="0"/>
          </a:p>
          <a:p>
            <a:r>
              <a:rPr lang="es-ES" dirty="0"/>
              <a:t>«Después de </a:t>
            </a:r>
            <a:r>
              <a:rPr lang="es-ES" i="1" dirty="0"/>
              <a:t>Tras la virtud</a:t>
            </a:r>
            <a:r>
              <a:rPr lang="es-ES" dirty="0"/>
              <a:t>: entrevista a Alasdair MacIntyre» (R. Yepes </a:t>
            </a:r>
            <a:r>
              <a:rPr lang="es-ES" dirty="0" err="1"/>
              <a:t>Stork</a:t>
            </a:r>
            <a:r>
              <a:rPr lang="es-ES" dirty="0"/>
              <a:t>)</a:t>
            </a:r>
            <a:endParaRPr lang="es-ES" sz="1700" dirty="0"/>
          </a:p>
        </p:txBody>
      </p:sp>
      <p:pic>
        <p:nvPicPr>
          <p:cNvPr id="7" name="Marcador de contenido 6" descr="Un hombre con un micrófono&#10;&#10;Descripción generada automáticamente con confianza media">
            <a:extLst>
              <a:ext uri="{FF2B5EF4-FFF2-40B4-BE49-F238E27FC236}">
                <a16:creationId xmlns:a16="http://schemas.microsoft.com/office/drawing/2014/main" id="{6008D8CB-7344-A4F5-9DB7-934CA1A7549A}"/>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39738" b="-2"/>
          <a:stretch/>
        </p:blipFill>
        <p:spPr>
          <a:xfrm>
            <a:off x="5119240" y="1463040"/>
            <a:ext cx="3668143" cy="4047904"/>
          </a:xfrm>
          <a:prstGeom prst="rect">
            <a:avLst/>
          </a:prstGeom>
          <a:noFill/>
        </p:spPr>
      </p:pic>
    </p:spTree>
    <p:extLst>
      <p:ext uri="{BB962C8B-B14F-4D97-AF65-F5344CB8AC3E}">
        <p14:creationId xmlns:p14="http://schemas.microsoft.com/office/powerpoint/2010/main" val="7224147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p:txBody>
          <a:bodyPr>
            <a:normAutofit fontScale="90000"/>
          </a:bodyPr>
          <a:lstStyle/>
          <a:p>
            <a:r>
              <a:rPr lang="es-ES" dirty="0"/>
              <a:t>Problema: emotivismo como principio social en la Modernidad</a:t>
            </a:r>
          </a:p>
        </p:txBody>
      </p:sp>
      <p:sp>
        <p:nvSpPr>
          <p:cNvPr id="5" name="Rectángulo 4">
            <a:extLst>
              <a:ext uri="{FF2B5EF4-FFF2-40B4-BE49-F238E27FC236}">
                <a16:creationId xmlns:a16="http://schemas.microsoft.com/office/drawing/2014/main" id="{AC4763B6-4D86-AD40-BEF2-2A8457452782}"/>
              </a:ext>
            </a:extLst>
          </p:cNvPr>
          <p:cNvSpPr/>
          <p:nvPr/>
        </p:nvSpPr>
        <p:spPr>
          <a:xfrm>
            <a:off x="549031" y="1644764"/>
            <a:ext cx="4166985" cy="4508927"/>
          </a:xfrm>
          <a:prstGeom prst="rect">
            <a:avLst/>
          </a:prstGeom>
        </p:spPr>
        <p:txBody>
          <a:bodyPr wrap="square">
            <a:spAutoFit/>
          </a:bodyPr>
          <a:lstStyle/>
          <a:p>
            <a:r>
              <a:rPr lang="es-ES" dirty="0"/>
              <a:t>«</a:t>
            </a:r>
            <a:r>
              <a:rPr lang="es-ES_tradnl" dirty="0"/>
              <a:t>Quien llegara a percibir que lo que se considera una apelación a normas independientes no es de hecho sino una expresión disfrazada de preferencias individuales, pero siguiera, no obstante, actuando como si ello no fuera así, estaría contribuyendo a sostener una moralidad que es fragmento de «decepción institucionalizada». Al hacer un diagnóstico de la cultura moral contemporánea como cultura </a:t>
            </a:r>
            <a:r>
              <a:rPr lang="es-ES_tradnl" dirty="0" err="1"/>
              <a:t>emotivista</a:t>
            </a:r>
            <a:r>
              <a:rPr lang="es-ES_tradnl" dirty="0"/>
              <a:t>, trataba de explicar los peligros que esta actitud encierra</a:t>
            </a:r>
            <a:r>
              <a:rPr lang="es-ES" dirty="0"/>
              <a:t> </a:t>
            </a:r>
            <a:r>
              <a:rPr lang="es-ES" sz="1600" dirty="0"/>
              <a:t>»</a:t>
            </a:r>
            <a:r>
              <a:rPr lang="es-ES" sz="1700" dirty="0"/>
              <a:t>. </a:t>
            </a:r>
          </a:p>
          <a:p>
            <a:endParaRPr lang="es-ES" sz="1700" dirty="0"/>
          </a:p>
          <a:p>
            <a:r>
              <a:rPr lang="es-ES" dirty="0"/>
              <a:t>«Después de </a:t>
            </a:r>
            <a:r>
              <a:rPr lang="es-ES" i="1" dirty="0"/>
              <a:t>Tras la virtud</a:t>
            </a:r>
            <a:r>
              <a:rPr lang="es-ES" dirty="0"/>
              <a:t>: entrevista a Alasdair MacIntyre» (R. Yepes </a:t>
            </a:r>
            <a:r>
              <a:rPr lang="es-ES" dirty="0" err="1"/>
              <a:t>Stork</a:t>
            </a:r>
            <a:r>
              <a:rPr lang="es-ES" dirty="0"/>
              <a:t>)</a:t>
            </a:r>
          </a:p>
        </p:txBody>
      </p:sp>
      <p:pic>
        <p:nvPicPr>
          <p:cNvPr id="7" name="Marcador de contenido 6" descr="Un hombre con un micrófono&#10;&#10;Descripción generada automáticamente con confianza media">
            <a:extLst>
              <a:ext uri="{FF2B5EF4-FFF2-40B4-BE49-F238E27FC236}">
                <a16:creationId xmlns:a16="http://schemas.microsoft.com/office/drawing/2014/main" id="{6008D8CB-7344-A4F5-9DB7-934CA1A7549A}"/>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39738" b="-2"/>
          <a:stretch/>
        </p:blipFill>
        <p:spPr>
          <a:xfrm>
            <a:off x="5119240" y="1463040"/>
            <a:ext cx="3668143" cy="4047904"/>
          </a:xfrm>
          <a:prstGeom prst="rect">
            <a:avLst/>
          </a:prstGeom>
          <a:noFill/>
        </p:spPr>
      </p:pic>
    </p:spTree>
    <p:extLst>
      <p:ext uri="{BB962C8B-B14F-4D97-AF65-F5344CB8AC3E}">
        <p14:creationId xmlns:p14="http://schemas.microsoft.com/office/powerpoint/2010/main" val="41451576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contenido 5">
            <a:extLst>
              <a:ext uri="{FF2B5EF4-FFF2-40B4-BE49-F238E27FC236}">
                <a16:creationId xmlns:a16="http://schemas.microsoft.com/office/drawing/2014/main" id="{6F90DFF2-8316-6342-AC6D-BE20379D4C28}"/>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rcRect/>
          <a:stretch/>
        </p:blipFill>
        <p:spPr>
          <a:xfrm>
            <a:off x="5273706" y="1484784"/>
            <a:ext cx="3146450" cy="4724400"/>
          </a:xfrm>
        </p:spPr>
      </p:pic>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p:txBody>
          <a:bodyPr>
            <a:normAutofit fontScale="90000"/>
          </a:bodyPr>
          <a:lstStyle/>
          <a:p>
            <a:r>
              <a:rPr lang="es-ES" dirty="0"/>
              <a:t>Problema: emotivismo como principio social en la Modernidad</a:t>
            </a:r>
          </a:p>
        </p:txBody>
      </p:sp>
      <p:sp>
        <p:nvSpPr>
          <p:cNvPr id="5" name="Rectángulo 4">
            <a:extLst>
              <a:ext uri="{FF2B5EF4-FFF2-40B4-BE49-F238E27FC236}">
                <a16:creationId xmlns:a16="http://schemas.microsoft.com/office/drawing/2014/main" id="{AC4763B6-4D86-AD40-BEF2-2A8457452782}"/>
              </a:ext>
            </a:extLst>
          </p:cNvPr>
          <p:cNvSpPr/>
          <p:nvPr/>
        </p:nvSpPr>
        <p:spPr>
          <a:xfrm>
            <a:off x="539552" y="1584826"/>
            <a:ext cx="4166985" cy="4524315"/>
          </a:xfrm>
          <a:prstGeom prst="rect">
            <a:avLst/>
          </a:prstGeom>
        </p:spPr>
        <p:txBody>
          <a:bodyPr wrap="square">
            <a:spAutoFit/>
          </a:bodyPr>
          <a:lstStyle/>
          <a:p>
            <a:r>
              <a:rPr lang="es-ES_tradnl" dirty="0"/>
              <a:t>El ser humano se ve incapacitado para apelar en verdad a criterios impersonales, aunque el sujeto, junto con otros, pueda llegar a pensar que lo hace.</a:t>
            </a:r>
          </a:p>
          <a:p>
            <a:endParaRPr lang="es-ES_tradnl" dirty="0"/>
          </a:p>
          <a:p>
            <a:r>
              <a:rPr lang="es-ES_tradnl" dirty="0"/>
              <a:t>Por tanto, la única realidad que distingue este tipo de discurso moral es la tentativa de una voluntad, individual o colectiva, de poner de su propio lado las leyes, actitudes, sentimientos, preferencias y elecciones que implican a los otros sujetos de la sociedad.</a:t>
            </a:r>
          </a:p>
          <a:p>
            <a:endParaRPr lang="es-ES_tradnl" dirty="0"/>
          </a:p>
          <a:p>
            <a:r>
              <a:rPr lang="es-ES_tradnl" dirty="0"/>
              <a:t>De este modo los demás individuos serán siempre medios, y nunca fines, de las decisiones morales del ser humano</a:t>
            </a:r>
            <a:r>
              <a:rPr lang="es-ES" dirty="0"/>
              <a:t>. </a:t>
            </a:r>
          </a:p>
        </p:txBody>
      </p:sp>
    </p:spTree>
    <p:extLst>
      <p:ext uri="{BB962C8B-B14F-4D97-AF65-F5344CB8AC3E}">
        <p14:creationId xmlns:p14="http://schemas.microsoft.com/office/powerpoint/2010/main" val="33132616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contenido 5">
            <a:extLst>
              <a:ext uri="{FF2B5EF4-FFF2-40B4-BE49-F238E27FC236}">
                <a16:creationId xmlns:a16="http://schemas.microsoft.com/office/drawing/2014/main" id="{6F90DFF2-8316-6342-AC6D-BE20379D4C28}"/>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rcRect/>
          <a:stretch/>
        </p:blipFill>
        <p:spPr>
          <a:xfrm>
            <a:off x="5273706" y="1484784"/>
            <a:ext cx="3146450" cy="4724400"/>
          </a:xfrm>
        </p:spPr>
      </p:pic>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p:txBody>
          <a:bodyPr>
            <a:normAutofit fontScale="90000"/>
          </a:bodyPr>
          <a:lstStyle/>
          <a:p>
            <a:r>
              <a:rPr lang="es-ES" dirty="0"/>
              <a:t>Problema: emotivismo como principio social en la Modernidad</a:t>
            </a:r>
          </a:p>
        </p:txBody>
      </p:sp>
      <p:sp>
        <p:nvSpPr>
          <p:cNvPr id="5" name="Rectángulo 4">
            <a:extLst>
              <a:ext uri="{FF2B5EF4-FFF2-40B4-BE49-F238E27FC236}">
                <a16:creationId xmlns:a16="http://schemas.microsoft.com/office/drawing/2014/main" id="{AC4763B6-4D86-AD40-BEF2-2A8457452782}"/>
              </a:ext>
            </a:extLst>
          </p:cNvPr>
          <p:cNvSpPr/>
          <p:nvPr/>
        </p:nvSpPr>
        <p:spPr>
          <a:xfrm>
            <a:off x="539552" y="1310199"/>
            <a:ext cx="4166985" cy="5078313"/>
          </a:xfrm>
          <a:prstGeom prst="rect">
            <a:avLst/>
          </a:prstGeom>
        </p:spPr>
        <p:txBody>
          <a:bodyPr wrap="square">
            <a:spAutoFit/>
          </a:bodyPr>
          <a:lstStyle/>
          <a:p>
            <a:r>
              <a:rPr lang="es-ES_tradnl" dirty="0"/>
              <a:t>La estructura la sociedad se asemeja a los organismos de administración que se caracterizan por estar ocupados en la lucha competitiva por unos recursos siempre escasos que ponen al servicio de fines predeterminados. Es la «sociedad del individualismo burocrático» donde sus fines no son determinados racionalmente, sino que son establecidos por los deseos y sentimientos del sujeto. En este sentido, el sujeto </a:t>
            </a:r>
            <a:r>
              <a:rPr lang="es-ES_tradnl" dirty="0" err="1"/>
              <a:t>emotivista</a:t>
            </a:r>
            <a:r>
              <a:rPr lang="es-ES_tradnl" dirty="0"/>
              <a:t> no se ve limitado en aquello que desea y elige. Por el contrario, la organización burocrática le aporta los medios para alcanzar sus fines personales, y solo en la medida en que el sujeto no percibe la satisfacción eficaz de sus deseos considera su relación con la sociedad como algo problemático.</a:t>
            </a:r>
            <a:endParaRPr lang="es-ES" dirty="0"/>
          </a:p>
        </p:txBody>
      </p:sp>
    </p:spTree>
    <p:extLst>
      <p:ext uri="{BB962C8B-B14F-4D97-AF65-F5344CB8AC3E}">
        <p14:creationId xmlns:p14="http://schemas.microsoft.com/office/powerpoint/2010/main" val="21836985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contenido 5">
            <a:extLst>
              <a:ext uri="{FF2B5EF4-FFF2-40B4-BE49-F238E27FC236}">
                <a16:creationId xmlns:a16="http://schemas.microsoft.com/office/drawing/2014/main" id="{6F90DFF2-8316-6342-AC6D-BE20379D4C28}"/>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rcRect/>
          <a:stretch/>
        </p:blipFill>
        <p:spPr>
          <a:xfrm>
            <a:off x="5273706" y="1484784"/>
            <a:ext cx="3146450" cy="4724400"/>
          </a:xfrm>
        </p:spPr>
      </p:pic>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p:txBody>
          <a:bodyPr>
            <a:normAutofit fontScale="90000"/>
          </a:bodyPr>
          <a:lstStyle/>
          <a:p>
            <a:r>
              <a:rPr lang="es-ES" dirty="0"/>
              <a:t>Problema: emotivismo como principio social en la Modernidad</a:t>
            </a:r>
          </a:p>
        </p:txBody>
      </p:sp>
      <p:sp>
        <p:nvSpPr>
          <p:cNvPr id="5" name="Rectángulo 4">
            <a:extLst>
              <a:ext uri="{FF2B5EF4-FFF2-40B4-BE49-F238E27FC236}">
                <a16:creationId xmlns:a16="http://schemas.microsoft.com/office/drawing/2014/main" id="{AC4763B6-4D86-AD40-BEF2-2A8457452782}"/>
              </a:ext>
            </a:extLst>
          </p:cNvPr>
          <p:cNvSpPr/>
          <p:nvPr/>
        </p:nvSpPr>
        <p:spPr>
          <a:xfrm>
            <a:off x="549031" y="1412776"/>
            <a:ext cx="4166985" cy="4801314"/>
          </a:xfrm>
          <a:prstGeom prst="rect">
            <a:avLst/>
          </a:prstGeom>
        </p:spPr>
        <p:txBody>
          <a:bodyPr wrap="square">
            <a:spAutoFit/>
          </a:bodyPr>
          <a:lstStyle/>
          <a:p>
            <a:r>
              <a:rPr lang="es-ES_tradnl" sz="1700" dirty="0"/>
              <a:t>Tres personajes propios de la sociedad Moderna: el rico, el gerente y el terapeuta. </a:t>
            </a:r>
          </a:p>
          <a:p>
            <a:pPr marL="285750" indent="-285750">
              <a:buFont typeface="Arial" panose="020B0604020202020204" pitchFamily="34" charset="0"/>
              <a:buChar char="•"/>
            </a:pPr>
            <a:r>
              <a:rPr lang="es-ES_tradnl" sz="1700" dirty="0"/>
              <a:t>El rico se caracteriza por evitarse el aburrimiento. Suscita en los demás comportamientos que satisfagan sus propios deseos. </a:t>
            </a:r>
          </a:p>
          <a:p>
            <a:pPr marL="285750" indent="-285750">
              <a:buFont typeface="Arial" panose="020B0604020202020204" pitchFamily="34" charset="0"/>
              <a:buChar char="•"/>
            </a:pPr>
            <a:r>
              <a:rPr lang="es-ES_tradnl" sz="1700" dirty="0"/>
              <a:t>El gerente gestiona los medios (humanos y materiales) para alcanzar unos objetivos. Los instrumentaliza y borra toda distinción entre relaciones manipuladoras y no manipuladoras. </a:t>
            </a:r>
          </a:p>
          <a:p>
            <a:pPr marL="285750" indent="-285750">
              <a:buFont typeface="Arial" panose="020B0604020202020204" pitchFamily="34" charset="0"/>
              <a:buChar char="•"/>
            </a:pPr>
            <a:r>
              <a:rPr lang="es-ES_tradnl" sz="1700" dirty="0"/>
              <a:t>El terapeuta integra a todo individuo que no se sienta parte de este proceso de manipulación.</a:t>
            </a:r>
          </a:p>
          <a:p>
            <a:endParaRPr lang="es-ES_tradnl" sz="1700" dirty="0"/>
          </a:p>
          <a:p>
            <a:r>
              <a:rPr lang="es-ES_tradnl" sz="1700" dirty="0"/>
              <a:t>Tanto los «derechos», como la «utilidad», pasan a ser conceptos que están al servicio de los deseos manipuladores de los sujetos.</a:t>
            </a:r>
            <a:r>
              <a:rPr lang="es-ES" sz="1700" dirty="0"/>
              <a:t> </a:t>
            </a:r>
          </a:p>
        </p:txBody>
      </p:sp>
    </p:spTree>
    <p:extLst>
      <p:ext uri="{BB962C8B-B14F-4D97-AF65-F5344CB8AC3E}">
        <p14:creationId xmlns:p14="http://schemas.microsoft.com/office/powerpoint/2010/main" val="32897359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contenido 5">
            <a:extLst>
              <a:ext uri="{FF2B5EF4-FFF2-40B4-BE49-F238E27FC236}">
                <a16:creationId xmlns:a16="http://schemas.microsoft.com/office/drawing/2014/main" id="{6F90DFF2-8316-6342-AC6D-BE20379D4C28}"/>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rcRect/>
          <a:stretch/>
        </p:blipFill>
        <p:spPr>
          <a:xfrm>
            <a:off x="5273706" y="1484784"/>
            <a:ext cx="3146450" cy="4724400"/>
          </a:xfrm>
        </p:spPr>
      </p:pic>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p:txBody>
          <a:bodyPr>
            <a:normAutofit fontScale="90000"/>
          </a:bodyPr>
          <a:lstStyle/>
          <a:p>
            <a:r>
              <a:rPr lang="es-ES" dirty="0"/>
              <a:t>Problema: emotivismo como principio social en la Modernidad</a:t>
            </a:r>
          </a:p>
        </p:txBody>
      </p:sp>
      <p:sp>
        <p:nvSpPr>
          <p:cNvPr id="5" name="Rectángulo 4">
            <a:extLst>
              <a:ext uri="{FF2B5EF4-FFF2-40B4-BE49-F238E27FC236}">
                <a16:creationId xmlns:a16="http://schemas.microsoft.com/office/drawing/2014/main" id="{AC4763B6-4D86-AD40-BEF2-2A8457452782}"/>
              </a:ext>
            </a:extLst>
          </p:cNvPr>
          <p:cNvSpPr/>
          <p:nvPr/>
        </p:nvSpPr>
        <p:spPr>
          <a:xfrm>
            <a:off x="539552" y="1344923"/>
            <a:ext cx="4599033" cy="5355312"/>
          </a:xfrm>
          <a:prstGeom prst="rect">
            <a:avLst/>
          </a:prstGeom>
        </p:spPr>
        <p:txBody>
          <a:bodyPr wrap="square">
            <a:spAutoFit/>
          </a:bodyPr>
          <a:lstStyle/>
          <a:p>
            <a:r>
              <a:rPr lang="es-ES" dirty="0"/>
              <a:t>«</a:t>
            </a:r>
            <a:r>
              <a:rPr lang="es-ES_tradnl" dirty="0"/>
              <a:t>¿Cuál es la clave del contenido social del emotivismo? De hecho, el emotivismo entraña dejar de lado cualquier distinción auténtica entre relaciones sociales manipuladoras y no manipuladoras […].</a:t>
            </a:r>
            <a:endParaRPr lang="es-ES" dirty="0"/>
          </a:p>
          <a:p>
            <a:r>
              <a:rPr lang="es-ES_tradnl" dirty="0"/>
              <a:t>Los juicios de valor en el fondo no pueden ser tomados sino como expresiones de mis propios sentimientos y actitudes, tendentes a transformar los sentimientos y actitudes de otros. No puedo apelar en verdad a criterios impersonales, porque no existen criterios impersonales. Yo puedo creer que lo hago y quizá otros crean que lo hago, pero tales pensamientos siempre estarán equivocados. La única realidad que distingue el discurso moral es la tentativa de una voluntad de poner de su lado las actitudes, sentimientos, preferencias y elecciones de otro. Los otros son siempre medios, nunca fines</a:t>
            </a:r>
            <a:r>
              <a:rPr lang="es-ES" sz="1600" dirty="0"/>
              <a:t>»</a:t>
            </a:r>
            <a:r>
              <a:rPr lang="es-ES" sz="1700" dirty="0"/>
              <a:t>. </a:t>
            </a:r>
          </a:p>
        </p:txBody>
      </p:sp>
    </p:spTree>
    <p:extLst>
      <p:ext uri="{BB962C8B-B14F-4D97-AF65-F5344CB8AC3E}">
        <p14:creationId xmlns:p14="http://schemas.microsoft.com/office/powerpoint/2010/main" val="41456667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0408E3-3EBC-FE40-BDEB-19969719A202}"/>
              </a:ext>
            </a:extLst>
          </p:cNvPr>
          <p:cNvSpPr>
            <a:spLocks noGrp="1"/>
          </p:cNvSpPr>
          <p:nvPr>
            <p:ph type="title"/>
          </p:nvPr>
        </p:nvSpPr>
        <p:spPr>
          <a:xfrm>
            <a:off x="251520" y="2463552"/>
            <a:ext cx="8712968" cy="1685528"/>
          </a:xfrm>
        </p:spPr>
        <p:txBody>
          <a:bodyPr>
            <a:normAutofit fontScale="90000"/>
          </a:bodyPr>
          <a:lstStyle/>
          <a:p>
            <a:pPr algn="ctr"/>
            <a:r>
              <a:rPr lang="es-ES" dirty="0"/>
              <a:t>La tecnología como filtro para la comprensión de la verdad sobre la vida humana</a:t>
            </a:r>
          </a:p>
        </p:txBody>
      </p:sp>
    </p:spTree>
    <p:extLst>
      <p:ext uri="{BB962C8B-B14F-4D97-AF65-F5344CB8AC3E}">
        <p14:creationId xmlns:p14="http://schemas.microsoft.com/office/powerpoint/2010/main" val="12916647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p:txBody>
          <a:bodyPr>
            <a:normAutofit/>
          </a:bodyPr>
          <a:lstStyle/>
          <a:p>
            <a:r>
              <a:rPr lang="es-ES" dirty="0"/>
              <a:t>Sobre la técnica y la tecnología</a:t>
            </a:r>
          </a:p>
        </p:txBody>
      </p:sp>
      <p:sp>
        <p:nvSpPr>
          <p:cNvPr id="5" name="Rectángulo 4">
            <a:extLst>
              <a:ext uri="{FF2B5EF4-FFF2-40B4-BE49-F238E27FC236}">
                <a16:creationId xmlns:a16="http://schemas.microsoft.com/office/drawing/2014/main" id="{AC4763B6-4D86-AD40-BEF2-2A8457452782}"/>
              </a:ext>
            </a:extLst>
          </p:cNvPr>
          <p:cNvSpPr/>
          <p:nvPr/>
        </p:nvSpPr>
        <p:spPr>
          <a:xfrm>
            <a:off x="549031" y="1484784"/>
            <a:ext cx="4671041" cy="4801314"/>
          </a:xfrm>
          <a:prstGeom prst="rect">
            <a:avLst/>
          </a:prstGeom>
        </p:spPr>
        <p:txBody>
          <a:bodyPr wrap="square">
            <a:spAutoFit/>
          </a:bodyPr>
          <a:lstStyle/>
          <a:p>
            <a:r>
              <a:rPr lang="es-ES" sz="1700" dirty="0"/>
              <a:t>«</a:t>
            </a:r>
            <a:r>
              <a:rPr lang="es-ES_tradnl" sz="1700" dirty="0"/>
              <a:t>Para afirmar que nos encontramos ante un instrumento técnico, la condición más importante es esta: que el elemento del mundo exterior que el hombre asocia a su operar </a:t>
            </a:r>
            <a:r>
              <a:rPr lang="es-ES_tradnl" sz="1700" i="1" dirty="0"/>
              <a:t>quede incorporado a la Humanidad de manera superior a la pura asimilación psicológica individual</a:t>
            </a:r>
            <a:r>
              <a:rPr lang="es-ES_tradnl" sz="1700" dirty="0"/>
              <a:t>. Los hallazgos del hombre traspasan el puro ser pensado por alguno, y quedan socializados, constituyendo un punto de partida para otros posibles inventos [...]. Puede decirse que </a:t>
            </a:r>
            <a:r>
              <a:rPr lang="es-ES_tradnl" sz="1700" i="1" dirty="0"/>
              <a:t>no habría técnica sin sociedad ni tampoco sociedad sin técnica</a:t>
            </a:r>
            <a:r>
              <a:rPr lang="es-ES_tradnl" sz="1700" dirty="0"/>
              <a:t>. Es evidente que lo que está escrito en un libro (espíritu objetivado) estuvo primero dentro del pensamiento (situación subjetiva de lo espiritual). La técnica progresa porque </a:t>
            </a:r>
            <a:r>
              <a:rPr lang="es-ES_tradnl" sz="1700" i="1" dirty="0"/>
              <a:t>la razón humana es objetivable</a:t>
            </a:r>
            <a:r>
              <a:rPr lang="es-ES_tradnl" sz="1700" dirty="0"/>
              <a:t> de modo </a:t>
            </a:r>
            <a:r>
              <a:rPr lang="es-ES_tradnl" sz="1700" dirty="0" err="1"/>
              <a:t>transpsíquico</a:t>
            </a:r>
            <a:r>
              <a:rPr lang="es-ES" sz="1700" dirty="0"/>
              <a:t> ». </a:t>
            </a:r>
          </a:p>
          <a:p>
            <a:endParaRPr lang="es-ES" sz="1700" dirty="0"/>
          </a:p>
          <a:p>
            <a:r>
              <a:rPr lang="es-ES" sz="1700" dirty="0"/>
              <a:t>«Presente y futuro del hombre» (L. Polo)</a:t>
            </a:r>
          </a:p>
        </p:txBody>
      </p:sp>
      <p:pic>
        <p:nvPicPr>
          <p:cNvPr id="1026" name="Picture 2" descr="Trayectoria intelectual de Leonardo Polo | Instituto de Estudios Filosófic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1420757"/>
            <a:ext cx="3309711" cy="49569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95711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0408E3-3EBC-FE40-BDEB-19969719A202}"/>
              </a:ext>
            </a:extLst>
          </p:cNvPr>
          <p:cNvSpPr>
            <a:spLocks noGrp="1"/>
          </p:cNvSpPr>
          <p:nvPr>
            <p:ph type="title"/>
          </p:nvPr>
        </p:nvSpPr>
        <p:spPr>
          <a:xfrm>
            <a:off x="251520" y="2895600"/>
            <a:ext cx="8136904" cy="1066800"/>
          </a:xfrm>
        </p:spPr>
        <p:txBody>
          <a:bodyPr>
            <a:normAutofit fontScale="90000"/>
          </a:bodyPr>
          <a:lstStyle/>
          <a:p>
            <a:r>
              <a:rPr lang="es-ES" sz="5300" b="1" i="1" dirty="0"/>
              <a:t>¿Qué olvida nuestro mundo moderno?</a:t>
            </a:r>
            <a:br>
              <a:rPr lang="es-ES" sz="5300" b="1" i="1" dirty="0"/>
            </a:br>
            <a:r>
              <a:rPr lang="es-ES" dirty="0"/>
              <a:t>Los fines de la vida y la búsqueda de lo propiamente humano</a:t>
            </a:r>
          </a:p>
        </p:txBody>
      </p:sp>
    </p:spTree>
    <p:extLst>
      <p:ext uri="{BB962C8B-B14F-4D97-AF65-F5344CB8AC3E}">
        <p14:creationId xmlns:p14="http://schemas.microsoft.com/office/powerpoint/2010/main" val="26473783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p:txBody>
          <a:bodyPr>
            <a:normAutofit fontScale="90000"/>
          </a:bodyPr>
          <a:lstStyle/>
          <a:p>
            <a:r>
              <a:rPr lang="es-ES" dirty="0"/>
              <a:t>¿Qué pasa por alto nuestra sociedad moderna?</a:t>
            </a:r>
          </a:p>
        </p:txBody>
      </p:sp>
      <p:sp>
        <p:nvSpPr>
          <p:cNvPr id="5" name="Rectángulo 4">
            <a:extLst>
              <a:ext uri="{FF2B5EF4-FFF2-40B4-BE49-F238E27FC236}">
                <a16:creationId xmlns:a16="http://schemas.microsoft.com/office/drawing/2014/main" id="{AC4763B6-4D86-AD40-BEF2-2A8457452782}"/>
              </a:ext>
            </a:extLst>
          </p:cNvPr>
          <p:cNvSpPr/>
          <p:nvPr/>
        </p:nvSpPr>
        <p:spPr>
          <a:xfrm>
            <a:off x="549031" y="1340768"/>
            <a:ext cx="4671041" cy="5355312"/>
          </a:xfrm>
          <a:prstGeom prst="rect">
            <a:avLst/>
          </a:prstGeom>
        </p:spPr>
        <p:txBody>
          <a:bodyPr wrap="square">
            <a:spAutoFit/>
          </a:bodyPr>
          <a:lstStyle/>
          <a:p>
            <a:r>
              <a:rPr lang="es-ES_tradnl" sz="1900" dirty="0"/>
              <a:t>Existe un ocultamiento de la teleología (fines), con la consiguiente separación entre el ser humano y la naturaleza que le rodea. Como consecuencia, la corporalidad humana, que refleja un aspecto importante de la racionalidad,  se ha visto reducida a una consideración materialista o mecanicista de su existencia. Esto ha conducido al entendimiento de nuestra vida biológica como un fin en sí mismo, despertando el auge del vitalismo metabólico que impregna la comprensión de la vida humana en su comienzo y en su final, con sus límites y su vulnerabilidad. Todo ello nos lleva a ver que la ética en la modernidad está claramente cuestionada, como lo evidencian diversas situaciones moralmente reprobables que han ocurrido a lo largo del siglo XX. </a:t>
            </a:r>
            <a:endParaRPr lang="es-ES" sz="1900" dirty="0"/>
          </a:p>
        </p:txBody>
      </p:sp>
      <p:pic>
        <p:nvPicPr>
          <p:cNvPr id="1026" name="Picture 2" descr="Vitalismo fotografías e imágenes de alta resolución - Alamy"/>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2116"/>
          <a:stretch/>
        </p:blipFill>
        <p:spPr bwMode="auto">
          <a:xfrm>
            <a:off x="5705576" y="4221088"/>
            <a:ext cx="3243480" cy="18002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1. Psicología ambiental y el tándem mente/naturaleza - Molino de Jara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5576" y="1700808"/>
            <a:ext cx="3243480" cy="21593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97770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AC4763B6-4D86-AD40-BEF2-2A8457452782}"/>
              </a:ext>
            </a:extLst>
          </p:cNvPr>
          <p:cNvSpPr/>
          <p:nvPr/>
        </p:nvSpPr>
        <p:spPr>
          <a:xfrm>
            <a:off x="352426" y="1268760"/>
            <a:ext cx="4507606" cy="5328592"/>
          </a:xfrm>
          <a:prstGeom prst="rect">
            <a:avLst/>
          </a:prstGeom>
        </p:spPr>
        <p:txBody>
          <a:bodyPr vert="horz" lIns="91440" tIns="45720" rIns="91440" bIns="45720" rtlCol="0">
            <a:noAutofit/>
          </a:bodyPr>
          <a:lstStyle/>
          <a:p>
            <a:pPr>
              <a:spcAft>
                <a:spcPts val="600"/>
              </a:spcAft>
              <a:buFont typeface="Arial" pitchFamily="34" charset="0"/>
            </a:pPr>
            <a:r>
              <a:rPr lang="es-ES_tradnl" sz="1700" dirty="0"/>
              <a:t>Pues bien, en la antigüedad y en el medievo se aplicaba a la naturaleza este mismo modelo de interpretación. Explicar un proceso natural era lo mismo que señalar el fin al que ese proceso tiende (concepción teleológica de la naturaleza). El que un mismo tipo de interpretación fuera válido para la naturaleza y el hombre permitía que [éste] se sintiera integrado en esa naturaleza. La relación era simbiótica, de continuidad. Por otra parte, los filósofos clásicos estaban convencidos de que la vida buena para el hombre era una vida conforme a la naturaleza. Creían que el estudio del universo permitía desentrañar su </a:t>
            </a:r>
            <a:r>
              <a:rPr lang="es-ES_tradnl" sz="1700" i="1" dirty="0"/>
              <a:t>logos</a:t>
            </a:r>
            <a:r>
              <a:rPr lang="es-ES_tradnl" sz="1700" dirty="0"/>
              <a:t> íntimo, y que la plenitud individual y social de la vida humana dependía del </a:t>
            </a:r>
            <a:r>
              <a:rPr lang="es-ES_tradnl" sz="1700" dirty="0" err="1"/>
              <a:t>acompasamiento</a:t>
            </a:r>
            <a:r>
              <a:rPr lang="es-ES_tradnl" sz="1700" dirty="0"/>
              <a:t> a ese </a:t>
            </a:r>
            <a:r>
              <a:rPr lang="es-ES_tradnl" sz="1700" i="1" dirty="0"/>
              <a:t>logos.</a:t>
            </a:r>
          </a:p>
          <a:p>
            <a:pPr>
              <a:spcAft>
                <a:spcPts val="600"/>
              </a:spcAft>
              <a:buFont typeface="Arial" pitchFamily="34" charset="0"/>
            </a:pPr>
            <a:endParaRPr lang="es-ES_tradnl" sz="1700" i="1" dirty="0">
              <a:cs typeface="Tahoma" pitchFamily="34" charset="0"/>
            </a:endParaRPr>
          </a:p>
          <a:p>
            <a:pPr>
              <a:spcAft>
                <a:spcPts val="600"/>
              </a:spcAft>
              <a:buFont typeface="Arial" pitchFamily="34" charset="0"/>
            </a:pPr>
            <a:r>
              <a:rPr lang="es-ES" sz="1700" dirty="0"/>
              <a:t>«¿Qué rasgos definen la cultura emergente?»…, p. 11 (L. Rodríguez </a:t>
            </a:r>
            <a:r>
              <a:rPr lang="es-ES" sz="1700" dirty="0" err="1"/>
              <a:t>Duplá</a:t>
            </a:r>
            <a:r>
              <a:rPr lang="es-ES" sz="1700" dirty="0"/>
              <a:t>)</a:t>
            </a:r>
            <a:endParaRPr lang="es-ES" sz="1700" dirty="0">
              <a:cs typeface="Tahoma" pitchFamily="34" charset="0"/>
            </a:endParaRPr>
          </a:p>
        </p:txBody>
      </p:sp>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116632"/>
            <a:ext cx="7680960" cy="1066800"/>
          </a:xfrm>
        </p:spPr>
        <p:txBody>
          <a:bodyPr vert="horz" lIns="91440" tIns="45720" rIns="91440" bIns="45720" rtlCol="0" anchor="b" anchorCtr="0">
            <a:normAutofit/>
          </a:bodyPr>
          <a:lstStyle/>
          <a:p>
            <a:r>
              <a:rPr lang="es-ES" sz="3700" dirty="0"/>
              <a:t>La naturaleza y sus fines</a:t>
            </a:r>
          </a:p>
        </p:txBody>
      </p:sp>
      <p:pic>
        <p:nvPicPr>
          <p:cNvPr id="2050" name="Picture 2" descr="Platón (427aC – 347aC) | e-IKAS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1298695"/>
            <a:ext cx="3874217" cy="412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55156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AC4763B6-4D86-AD40-BEF2-2A8457452782}"/>
              </a:ext>
            </a:extLst>
          </p:cNvPr>
          <p:cNvSpPr/>
          <p:nvPr/>
        </p:nvSpPr>
        <p:spPr>
          <a:xfrm>
            <a:off x="352426" y="1442711"/>
            <a:ext cx="4507606" cy="4866609"/>
          </a:xfrm>
          <a:prstGeom prst="rect">
            <a:avLst/>
          </a:prstGeom>
        </p:spPr>
        <p:txBody>
          <a:bodyPr vert="horz" lIns="91440" tIns="45720" rIns="91440" bIns="45720" rtlCol="0">
            <a:noAutofit/>
          </a:bodyPr>
          <a:lstStyle/>
          <a:p>
            <a:pPr>
              <a:spcAft>
                <a:spcPts val="600"/>
              </a:spcAft>
              <a:buFont typeface="Arial" pitchFamily="34" charset="0"/>
            </a:pPr>
            <a:r>
              <a:rPr lang="es-ES_tradnl" sz="2000" dirty="0"/>
              <a:t>La naturaleza ya no es algo que nos transmite una información esencial para nuestro desarrollo antropológico y ético, sino una realidad que tiene que ser dominada de modo instrumental, como ya hemos visto que nos ha dicho Hobbes y hemos mencionado anteriormente. En consecuencia, esto se traduce en una exclusión de las causas finales porque ya la naturaleza no tiene para nosotros valor explicativo. De algún modo, podríamos decir que esta naturaleza es algo ciego, sin sentido propio y, ciertamente, está impregnada de un carácter puramente mecánico.</a:t>
            </a:r>
            <a:endParaRPr lang="es-ES" sz="2000" dirty="0">
              <a:cs typeface="Tahoma" pitchFamily="34" charset="0"/>
            </a:endParaRPr>
          </a:p>
        </p:txBody>
      </p:sp>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116632"/>
            <a:ext cx="7680960" cy="1066800"/>
          </a:xfrm>
        </p:spPr>
        <p:txBody>
          <a:bodyPr vert="horz" lIns="91440" tIns="45720" rIns="91440" bIns="45720" rtlCol="0" anchor="b" anchorCtr="0">
            <a:normAutofit/>
          </a:bodyPr>
          <a:lstStyle/>
          <a:p>
            <a:r>
              <a:rPr lang="es-ES" sz="3700" dirty="0"/>
              <a:t>La naturaleza y sus fines</a:t>
            </a:r>
          </a:p>
        </p:txBody>
      </p:sp>
      <p:pic>
        <p:nvPicPr>
          <p:cNvPr id="3074" name="Picture 2" descr="MECANICISMO by El Mecanism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1844824"/>
            <a:ext cx="3810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86115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AC4763B6-4D86-AD40-BEF2-2A8457452782}"/>
              </a:ext>
            </a:extLst>
          </p:cNvPr>
          <p:cNvSpPr/>
          <p:nvPr/>
        </p:nvSpPr>
        <p:spPr>
          <a:xfrm>
            <a:off x="352426" y="1442711"/>
            <a:ext cx="4507606" cy="4866609"/>
          </a:xfrm>
          <a:prstGeom prst="rect">
            <a:avLst/>
          </a:prstGeom>
        </p:spPr>
        <p:txBody>
          <a:bodyPr vert="horz" lIns="91440" tIns="45720" rIns="91440" bIns="45720" rtlCol="0">
            <a:noAutofit/>
          </a:bodyPr>
          <a:lstStyle/>
          <a:p>
            <a:pPr>
              <a:spcAft>
                <a:spcPts val="600"/>
              </a:spcAft>
              <a:buFont typeface="Arial" pitchFamily="34" charset="0"/>
            </a:pPr>
            <a:r>
              <a:rPr lang="es-ES" sz="2000" dirty="0"/>
              <a:t>Las manifestaciones racionales y teleológicas de la biología humana ponen de manifiesto que la subjetividad del ser humano no puede quedar circunscrita solamente en la mente del sujeto. Suponer lo contrario abre la puerta a afirmar que el espíritu instrumentaliza al cuerpo y siembra las bases de una excesiva subjetivación del ser humano. Más bien, la subjetividad implica la corporalidad, pero, a la vez, la trasciende porque es parte de esa subjetividad sin quedarse en la mera objetivación de su puro aspecto material.</a:t>
            </a:r>
            <a:endParaRPr lang="es-ES" sz="2000" dirty="0">
              <a:cs typeface="Tahoma" pitchFamily="34" charset="0"/>
            </a:endParaRPr>
          </a:p>
        </p:txBody>
      </p:sp>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116632"/>
            <a:ext cx="7680960" cy="1066800"/>
          </a:xfrm>
        </p:spPr>
        <p:txBody>
          <a:bodyPr vert="horz" lIns="91440" tIns="45720" rIns="91440" bIns="45720" rtlCol="0" anchor="b" anchorCtr="0">
            <a:normAutofit fontScale="90000"/>
          </a:bodyPr>
          <a:lstStyle/>
          <a:p>
            <a:r>
              <a:rPr lang="es-ES" sz="3700" dirty="0"/>
              <a:t>La racionalidad de la corporalidad humana</a:t>
            </a:r>
          </a:p>
        </p:txBody>
      </p:sp>
      <p:pic>
        <p:nvPicPr>
          <p:cNvPr id="5122" name="Picture 2" descr="Consecuencias sociales y políticas de las nuevas tecnologías en el marco  del transhumanismo h+ (I) – Entreletr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2066265"/>
            <a:ext cx="3873554" cy="2874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59851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AC4763B6-4D86-AD40-BEF2-2A8457452782}"/>
              </a:ext>
            </a:extLst>
          </p:cNvPr>
          <p:cNvSpPr/>
          <p:nvPr/>
        </p:nvSpPr>
        <p:spPr>
          <a:xfrm>
            <a:off x="352426" y="1442711"/>
            <a:ext cx="4507606" cy="4866609"/>
          </a:xfrm>
          <a:prstGeom prst="rect">
            <a:avLst/>
          </a:prstGeom>
        </p:spPr>
        <p:txBody>
          <a:bodyPr vert="horz" lIns="91440" tIns="45720" rIns="91440" bIns="45720" rtlCol="0">
            <a:noAutofit/>
          </a:bodyPr>
          <a:lstStyle/>
          <a:p>
            <a:pPr>
              <a:spcAft>
                <a:spcPts val="600"/>
              </a:spcAft>
            </a:pPr>
            <a:r>
              <a:rPr lang="es-ES" sz="2200" dirty="0"/>
              <a:t>El desarrollo biológico del ser humano es inseparable de su crecimiento y maduración psicológica y, en consecuencia, de su expresión subjetiva en un mundo objetivo. En efecto, el orden interno del cuerpo, la jerarquía de sus partes y el proceso de formación de estas últimas llevan al hombre a su madurez como viviente. Esta racionalidad nos parece que debería ser puesta de manifiesto en las explicaciones antropológicas sobre qué es el hombre.</a:t>
            </a:r>
            <a:endParaRPr lang="es-ES" sz="2200" dirty="0">
              <a:cs typeface="Tahoma" pitchFamily="34" charset="0"/>
            </a:endParaRPr>
          </a:p>
        </p:txBody>
      </p:sp>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116632"/>
            <a:ext cx="7680960" cy="1066800"/>
          </a:xfrm>
        </p:spPr>
        <p:txBody>
          <a:bodyPr vert="horz" lIns="91440" tIns="45720" rIns="91440" bIns="45720" rtlCol="0" anchor="b" anchorCtr="0">
            <a:normAutofit fontScale="90000"/>
          </a:bodyPr>
          <a:lstStyle/>
          <a:p>
            <a:r>
              <a:rPr lang="es-ES" sz="3700" dirty="0"/>
              <a:t>La racionalidad de la corporalidad humana</a:t>
            </a:r>
          </a:p>
        </p:txBody>
      </p:sp>
      <p:pic>
        <p:nvPicPr>
          <p:cNvPr id="4098" name="Picture 2" descr="Top 10 Mysteries of the Mind | Live Scie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0839" y="1772816"/>
            <a:ext cx="3888432" cy="3888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17876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10 Lifestyle Habits of Super Heart Healthy People • MyHeart">
            <a:extLst>
              <a:ext uri="{FF2B5EF4-FFF2-40B4-BE49-F238E27FC236}">
                <a16:creationId xmlns:a16="http://schemas.microsoft.com/office/drawing/2014/main" id="{7BB0298D-F28D-DC78-FBF3-B8EB35B8B1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694" r="27692" b="-2"/>
          <a:stretch/>
        </p:blipFill>
        <p:spPr bwMode="auto">
          <a:xfrm>
            <a:off x="4932040" y="1660744"/>
            <a:ext cx="3886200" cy="4288536"/>
          </a:xfrm>
          <a:prstGeom prst="rect">
            <a:avLst/>
          </a:prstGeom>
          <a:solidFill>
            <a:srgbClr val="FFFFFF"/>
          </a:solidFill>
        </p:spPr>
      </p:pic>
      <p:sp>
        <p:nvSpPr>
          <p:cNvPr id="5" name="Rectángulo 4">
            <a:extLst>
              <a:ext uri="{FF2B5EF4-FFF2-40B4-BE49-F238E27FC236}">
                <a16:creationId xmlns:a16="http://schemas.microsoft.com/office/drawing/2014/main" id="{AC4763B6-4D86-AD40-BEF2-2A8457452782}"/>
              </a:ext>
            </a:extLst>
          </p:cNvPr>
          <p:cNvSpPr/>
          <p:nvPr/>
        </p:nvSpPr>
        <p:spPr>
          <a:xfrm>
            <a:off x="352426" y="1412776"/>
            <a:ext cx="4548758" cy="4918288"/>
          </a:xfrm>
          <a:prstGeom prst="rect">
            <a:avLst/>
          </a:prstGeom>
        </p:spPr>
        <p:txBody>
          <a:bodyPr vert="horz" lIns="91440" tIns="45720" rIns="91440" bIns="45720" rtlCol="0">
            <a:noAutofit/>
          </a:bodyPr>
          <a:lstStyle/>
          <a:p>
            <a:pPr>
              <a:spcAft>
                <a:spcPts val="600"/>
              </a:spcAft>
            </a:pPr>
            <a:r>
              <a:rPr lang="es-ES_tradnl" dirty="0"/>
              <a:t>En el origen de esta consideración, por todo mejoramiento corporal para vivir mejor, está el auge de un cientifismo que, como ya hemos considerado antes, solo acepta aquello que es material para poder definir al ser humano. Sus características «espirituales» son vistas como epifenómenos de una biología omnipresente de nuestro ser y actuar. Vivimos en un mundo –sobre todo en la cultura occidental que se va extendiendo a otros lugares de este mundo globalizado– donde los valores corporales se encuentran en el primer lugar de importancia. De ahí la fuerte pasión por mantener la salud y el cuidado del cuerpo a través del deporte, de los hábitos saludables, etc. El confort se ve únicamente en términos de excelencia fisiológica y de estética corporal</a:t>
            </a:r>
            <a:r>
              <a:rPr lang="es-ES" dirty="0"/>
              <a:t>.</a:t>
            </a:r>
            <a:endParaRPr lang="es-ES" dirty="0">
              <a:cs typeface="Tahoma" pitchFamily="34" charset="0"/>
            </a:endParaRPr>
          </a:p>
        </p:txBody>
      </p:sp>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228600"/>
            <a:ext cx="7680960" cy="1066800"/>
          </a:xfrm>
        </p:spPr>
        <p:txBody>
          <a:bodyPr vert="horz" lIns="91440" tIns="45720" rIns="91440" bIns="45720" rtlCol="0" anchor="b" anchorCtr="0">
            <a:normAutofit/>
          </a:bodyPr>
          <a:lstStyle/>
          <a:p>
            <a:r>
              <a:rPr lang="es-ES" sz="3700" dirty="0"/>
              <a:t>Valor primordial: vitalismo metabólico</a:t>
            </a:r>
          </a:p>
        </p:txBody>
      </p:sp>
    </p:spTree>
    <p:extLst>
      <p:ext uri="{BB962C8B-B14F-4D97-AF65-F5344CB8AC3E}">
        <p14:creationId xmlns:p14="http://schemas.microsoft.com/office/powerpoint/2010/main" val="20770679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10 Lifestyle Habits of Super Heart Healthy People • MyHeart">
            <a:extLst>
              <a:ext uri="{FF2B5EF4-FFF2-40B4-BE49-F238E27FC236}">
                <a16:creationId xmlns:a16="http://schemas.microsoft.com/office/drawing/2014/main" id="{7BB0298D-F28D-DC78-FBF3-B8EB35B8B1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694" r="27692" b="-2"/>
          <a:stretch/>
        </p:blipFill>
        <p:spPr bwMode="auto">
          <a:xfrm>
            <a:off x="4932040" y="1660744"/>
            <a:ext cx="3886200" cy="4288536"/>
          </a:xfrm>
          <a:prstGeom prst="rect">
            <a:avLst/>
          </a:prstGeom>
          <a:solidFill>
            <a:srgbClr val="FFFFFF"/>
          </a:solidFill>
        </p:spPr>
      </p:pic>
      <p:sp>
        <p:nvSpPr>
          <p:cNvPr id="5" name="Rectángulo 4">
            <a:extLst>
              <a:ext uri="{FF2B5EF4-FFF2-40B4-BE49-F238E27FC236}">
                <a16:creationId xmlns:a16="http://schemas.microsoft.com/office/drawing/2014/main" id="{AC4763B6-4D86-AD40-BEF2-2A8457452782}"/>
              </a:ext>
            </a:extLst>
          </p:cNvPr>
          <p:cNvSpPr/>
          <p:nvPr/>
        </p:nvSpPr>
        <p:spPr>
          <a:xfrm>
            <a:off x="352426" y="1412776"/>
            <a:ext cx="4548758" cy="4918288"/>
          </a:xfrm>
          <a:prstGeom prst="rect">
            <a:avLst/>
          </a:prstGeom>
        </p:spPr>
        <p:txBody>
          <a:bodyPr vert="horz" lIns="91440" tIns="45720" rIns="91440" bIns="45720" rtlCol="0">
            <a:noAutofit/>
          </a:bodyPr>
          <a:lstStyle/>
          <a:p>
            <a:pPr>
              <a:spcAft>
                <a:spcPts val="600"/>
              </a:spcAft>
              <a:buFont typeface="Arial" pitchFamily="34" charset="0"/>
            </a:pPr>
            <a:r>
              <a:rPr lang="es-ES_tradnl" sz="2200" dirty="0"/>
              <a:t>La consecuencia de esta visión exclusivamente biológico-corporal es el ocultamiento de otros valores humanos de mayor trascendencia. La atención que se pone a la vida corpórea tiende a ocupar el espacio de otras consideraciones antropológicas del ser humano, que ahora son vistas como ajenas a lo verdaderamente importante y que cuentan para nuestra felicidad. De ahí la primacía en esta dirección de los diferentes conocimientos, habilidades y actitudes que nos proporciona la cultura actual.</a:t>
            </a:r>
            <a:endParaRPr lang="es-ES" sz="2200" dirty="0">
              <a:cs typeface="Tahoma" pitchFamily="34" charset="0"/>
            </a:endParaRPr>
          </a:p>
        </p:txBody>
      </p:sp>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228600"/>
            <a:ext cx="7680960" cy="1066800"/>
          </a:xfrm>
        </p:spPr>
        <p:txBody>
          <a:bodyPr vert="horz" lIns="91440" tIns="45720" rIns="91440" bIns="45720" rtlCol="0" anchor="b" anchorCtr="0">
            <a:normAutofit/>
          </a:bodyPr>
          <a:lstStyle/>
          <a:p>
            <a:r>
              <a:rPr lang="es-ES" sz="3700" dirty="0"/>
              <a:t>Valor primordial: vitalismo metabólico</a:t>
            </a:r>
          </a:p>
        </p:txBody>
      </p:sp>
    </p:spTree>
    <p:extLst>
      <p:ext uri="{BB962C8B-B14F-4D97-AF65-F5344CB8AC3E}">
        <p14:creationId xmlns:p14="http://schemas.microsoft.com/office/powerpoint/2010/main" val="32707831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10 Lifestyle Habits of Super Heart Healthy People • MyHeart">
            <a:extLst>
              <a:ext uri="{FF2B5EF4-FFF2-40B4-BE49-F238E27FC236}">
                <a16:creationId xmlns:a16="http://schemas.microsoft.com/office/drawing/2014/main" id="{7BB0298D-F28D-DC78-FBF3-B8EB35B8B1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694" r="27692" b="-2"/>
          <a:stretch/>
        </p:blipFill>
        <p:spPr bwMode="auto">
          <a:xfrm>
            <a:off x="4932040" y="1660744"/>
            <a:ext cx="3886200" cy="4288536"/>
          </a:xfrm>
          <a:prstGeom prst="rect">
            <a:avLst/>
          </a:prstGeom>
          <a:solidFill>
            <a:srgbClr val="FFFFFF"/>
          </a:solidFill>
        </p:spPr>
      </p:pic>
      <p:sp>
        <p:nvSpPr>
          <p:cNvPr id="5" name="Rectángulo 4">
            <a:extLst>
              <a:ext uri="{FF2B5EF4-FFF2-40B4-BE49-F238E27FC236}">
                <a16:creationId xmlns:a16="http://schemas.microsoft.com/office/drawing/2014/main" id="{AC4763B6-4D86-AD40-BEF2-2A8457452782}"/>
              </a:ext>
            </a:extLst>
          </p:cNvPr>
          <p:cNvSpPr/>
          <p:nvPr/>
        </p:nvSpPr>
        <p:spPr>
          <a:xfrm>
            <a:off x="352426" y="1412776"/>
            <a:ext cx="4548758" cy="4918288"/>
          </a:xfrm>
          <a:prstGeom prst="rect">
            <a:avLst/>
          </a:prstGeom>
        </p:spPr>
        <p:txBody>
          <a:bodyPr vert="horz" lIns="91440" tIns="45720" rIns="91440" bIns="45720" rtlCol="0">
            <a:noAutofit/>
          </a:bodyPr>
          <a:lstStyle/>
          <a:p>
            <a:pPr>
              <a:spcAft>
                <a:spcPts val="600"/>
              </a:spcAft>
              <a:buFont typeface="Arial" pitchFamily="34" charset="0"/>
            </a:pPr>
            <a:r>
              <a:rPr lang="es-ES_tradnl" sz="2100" dirty="0"/>
              <a:t>En esta preminencia del «vitalismo metabólico» es importante también tener en cuenta varios factores que han influido en su expresión social. Ciertamente la primacía del conocimiento empírico y el encubrimiento de la naturaleza humana y de sus fines está en la base de todo su desarrollo. Pero a ello, además, se ha sumado con fuerza el desarrollo de los conocimientos biomédicos, y un deseo de mantener un estado de bienestar biológico el mayor tiempo posible, indefinidamente, si fuera posible lograrlo.</a:t>
            </a:r>
            <a:endParaRPr lang="es-ES" sz="2100" dirty="0">
              <a:cs typeface="Tahoma" pitchFamily="34" charset="0"/>
            </a:endParaRPr>
          </a:p>
        </p:txBody>
      </p:sp>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228600"/>
            <a:ext cx="7680960" cy="1066800"/>
          </a:xfrm>
        </p:spPr>
        <p:txBody>
          <a:bodyPr vert="horz" lIns="91440" tIns="45720" rIns="91440" bIns="45720" rtlCol="0" anchor="b" anchorCtr="0">
            <a:normAutofit/>
          </a:bodyPr>
          <a:lstStyle/>
          <a:p>
            <a:r>
              <a:rPr lang="es-ES" sz="3700" dirty="0"/>
              <a:t>Valor primordial: vitalismo metabólico</a:t>
            </a:r>
          </a:p>
        </p:txBody>
      </p:sp>
    </p:spTree>
    <p:extLst>
      <p:ext uri="{BB962C8B-B14F-4D97-AF65-F5344CB8AC3E}">
        <p14:creationId xmlns:p14="http://schemas.microsoft.com/office/powerpoint/2010/main" val="1834407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07A31B99-6F91-DA4C-BEFA-69ABB669D127}"/>
              </a:ext>
            </a:extLst>
          </p:cNvPr>
          <p:cNvSpPr>
            <a:spLocks noGrp="1"/>
          </p:cNvSpPr>
          <p:nvPr>
            <p:ph type="title"/>
          </p:nvPr>
        </p:nvSpPr>
        <p:spPr>
          <a:xfrm>
            <a:off x="352426" y="228600"/>
            <a:ext cx="7680960" cy="1066800"/>
          </a:xfrm>
        </p:spPr>
        <p:txBody>
          <a:bodyPr anchor="b">
            <a:normAutofit/>
          </a:bodyPr>
          <a:lstStyle/>
          <a:p>
            <a:pPr>
              <a:lnSpc>
                <a:spcPct val="90000"/>
              </a:lnSpc>
            </a:pPr>
            <a:r>
              <a:rPr lang="es-ES" sz="3400" dirty="0"/>
              <a:t>Factores que afectan el comienzo de la vida humana</a:t>
            </a:r>
          </a:p>
        </p:txBody>
      </p:sp>
      <p:sp>
        <p:nvSpPr>
          <p:cNvPr id="3" name="Marcador de contenido 2">
            <a:extLst>
              <a:ext uri="{FF2B5EF4-FFF2-40B4-BE49-F238E27FC236}">
                <a16:creationId xmlns:a16="http://schemas.microsoft.com/office/drawing/2014/main" id="{405B5DF2-CBF8-A441-856E-3935B866A19B}"/>
              </a:ext>
            </a:extLst>
          </p:cNvPr>
          <p:cNvSpPr>
            <a:spLocks noGrp="1"/>
          </p:cNvSpPr>
          <p:nvPr>
            <p:ph type="body" sz="half" idx="2"/>
          </p:nvPr>
        </p:nvSpPr>
        <p:spPr>
          <a:xfrm>
            <a:off x="352426" y="1463040"/>
            <a:ext cx="3381375" cy="3967162"/>
          </a:xfrm>
        </p:spPr>
        <p:txBody>
          <a:bodyPr>
            <a:noAutofit/>
          </a:bodyPr>
          <a:lstStyle/>
          <a:p>
            <a:pPr marL="342900" indent="-342900">
              <a:buFont typeface="+mj-lt"/>
              <a:buAutoNum type="arabicPeriod"/>
            </a:pPr>
            <a:r>
              <a:rPr lang="es-ES" sz="1800" dirty="0"/>
              <a:t>La tecnología reproductiva y el desarrollo de la imagen médica en el comienzo de la vida humana.</a:t>
            </a:r>
          </a:p>
          <a:p>
            <a:pPr marL="342900" indent="-342900">
              <a:buFont typeface="+mj-lt"/>
              <a:buAutoNum type="arabicPeriod"/>
            </a:pPr>
            <a:r>
              <a:rPr lang="es-ES" sz="1800" dirty="0"/>
              <a:t>La deshumanización tecnocrática.</a:t>
            </a:r>
          </a:p>
          <a:p>
            <a:pPr marL="342900" indent="-342900">
              <a:buFont typeface="+mj-lt"/>
              <a:buAutoNum type="arabicPeriod"/>
            </a:pPr>
            <a:r>
              <a:rPr lang="es-ES" sz="1800" dirty="0"/>
              <a:t>Los valores de la dependencia y el cuidado en el embarazo y el nacimiento.</a:t>
            </a:r>
          </a:p>
        </p:txBody>
      </p:sp>
      <p:pic>
        <p:nvPicPr>
          <p:cNvPr id="8" name="Marcador de contenido 7" descr="Imagen que contiene persona, gente, hombre, foto&#10;&#10;Descripción generada automáticamente">
            <a:extLst>
              <a:ext uri="{FF2B5EF4-FFF2-40B4-BE49-F238E27FC236}">
                <a16:creationId xmlns:a16="http://schemas.microsoft.com/office/drawing/2014/main" id="{99C4043F-939F-3A10-4822-B13FA7F2BDF4}"/>
              </a:ext>
            </a:extLst>
          </p:cNvPr>
          <p:cNvPicPr>
            <a:picLocks noGrp="1" noChangeAspect="1"/>
          </p:cNvPicPr>
          <p:nvPr>
            <p:ph sz="quarter" idx="14"/>
          </p:nvPr>
        </p:nvPicPr>
        <p:blipFill rotWithShape="1">
          <a:blip r:embed="rId2" cstate="print">
            <a:extLst>
              <a:ext uri="{28A0092B-C50C-407E-A947-70E740481C1C}">
                <a14:useLocalDpi xmlns:a14="http://schemas.microsoft.com/office/drawing/2010/main" val="0"/>
              </a:ext>
            </a:extLst>
          </a:blip>
          <a:srcRect t="35210" r="1" b="8419"/>
          <a:stretch/>
        </p:blipFill>
        <p:spPr>
          <a:xfrm>
            <a:off x="4105275" y="1463040"/>
            <a:ext cx="4681538" cy="3968496"/>
          </a:xfrm>
          <a:noFill/>
        </p:spPr>
      </p:pic>
    </p:spTree>
    <p:extLst>
      <p:ext uri="{BB962C8B-B14F-4D97-AF65-F5344CB8AC3E}">
        <p14:creationId xmlns:p14="http://schemas.microsoft.com/office/powerpoint/2010/main" val="20389207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AC4763B6-4D86-AD40-BEF2-2A8457452782}"/>
              </a:ext>
            </a:extLst>
          </p:cNvPr>
          <p:cNvSpPr/>
          <p:nvPr/>
        </p:nvSpPr>
        <p:spPr>
          <a:xfrm>
            <a:off x="352426" y="1268760"/>
            <a:ext cx="4291582" cy="5256584"/>
          </a:xfrm>
          <a:prstGeom prst="rect">
            <a:avLst/>
          </a:prstGeom>
        </p:spPr>
        <p:txBody>
          <a:bodyPr vert="horz" lIns="91440" tIns="45720" rIns="91440" bIns="45720" rtlCol="0">
            <a:noAutofit/>
          </a:bodyPr>
          <a:lstStyle/>
          <a:p>
            <a:r>
              <a:rPr lang="es-ES_tradnl" sz="1650" dirty="0"/>
              <a:t>Actualmente y desde el punto de vista ético, todo parece indicar que, gran parte del núcleo de la problemática situación en que nos encontramos, se clarificaría mucho más si intentáramos dar respuesta a las siguientes cuestiones: ¿por qué una sociedad que está dando tanta importancia a la vida humana, y gasta enormes recursos económicos para protegerla y para aliviar el dolor de las personas empleando una biomedicina cada vez más poderosa, no tiene en cuenta la tragedia del aborto o de la producción y almacenamiento de embriones? Y todavía más en la base del problema: ¿por qué se da esta ceguera «biológica» ante los numerosos hallazgos científicos que muestran que el inicio de la vida humana está en la fecundación de los gametos, es decir, en el momento de la concepción?</a:t>
            </a:r>
            <a:r>
              <a:rPr lang="es-ES" sz="1650" dirty="0"/>
              <a:t> </a:t>
            </a:r>
            <a:r>
              <a:rPr lang="es-ES_tradnl" sz="1650" dirty="0"/>
              <a:t>Recordamos otra vez el fenómeno, antes citado, de la «ceguera al valor».</a:t>
            </a:r>
            <a:endParaRPr lang="es-ES" sz="1650" dirty="0">
              <a:cs typeface="Tahoma" pitchFamily="34" charset="0"/>
            </a:endParaRPr>
          </a:p>
        </p:txBody>
      </p:sp>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228600"/>
            <a:ext cx="7680960" cy="1066800"/>
          </a:xfrm>
        </p:spPr>
        <p:txBody>
          <a:bodyPr vert="horz" lIns="91440" tIns="45720" rIns="91440" bIns="45720" rtlCol="0" anchor="b" anchorCtr="0">
            <a:normAutofit/>
          </a:bodyPr>
          <a:lstStyle/>
          <a:p>
            <a:r>
              <a:rPr lang="es-ES" dirty="0"/>
              <a:t>Tecnología médica y vida humana</a:t>
            </a:r>
          </a:p>
        </p:txBody>
      </p:sp>
      <p:pic>
        <p:nvPicPr>
          <p:cNvPr id="6146" name="Picture 2" descr="Por qué estudiar la carrera de Medicina? | No se que estudia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4008" y="2060848"/>
            <a:ext cx="4100092" cy="2736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77335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AC4763B6-4D86-AD40-BEF2-2A8457452782}"/>
              </a:ext>
            </a:extLst>
          </p:cNvPr>
          <p:cNvSpPr/>
          <p:nvPr/>
        </p:nvSpPr>
        <p:spPr>
          <a:xfrm>
            <a:off x="352426" y="1268760"/>
            <a:ext cx="4291582" cy="5256584"/>
          </a:xfrm>
          <a:prstGeom prst="rect">
            <a:avLst/>
          </a:prstGeom>
        </p:spPr>
        <p:txBody>
          <a:bodyPr vert="horz" lIns="91440" tIns="45720" rIns="91440" bIns="45720" rtlCol="0">
            <a:noAutofit/>
          </a:bodyPr>
          <a:lstStyle/>
          <a:p>
            <a:r>
              <a:rPr lang="es-ES_tradnl" sz="2000" dirty="0"/>
              <a:t>Hoy asistimos por todas partes al espectáculo estremecedor de un ingente progreso tecnológico que, abandonado a su propia lógica, ya no se para en barras. La técnica, en vez de subordinarse a la praxis vital humana, reemplaza a esta y asume sus funciones, incluso las más sagradas. Pensemos en el hecho, cada vez más frecuente, de los seres humanos que no son engendrados por sus padres en el contexto de una relación personal, sino fabricados en un laboratorio mediante técnicas de fecundación </a:t>
            </a:r>
            <a:r>
              <a:rPr lang="es-ES_tradnl" sz="2000" i="1" dirty="0"/>
              <a:t>in vitro</a:t>
            </a:r>
            <a:r>
              <a:rPr lang="es-ES_tradnl" sz="2000" dirty="0"/>
              <a:t> y luego implantados en el cuerpo de la madre biológica e incluso en el de una «madre de alquiler». </a:t>
            </a:r>
            <a:endParaRPr lang="es-ES" sz="2000" dirty="0">
              <a:cs typeface="Tahoma" pitchFamily="34" charset="0"/>
            </a:endParaRPr>
          </a:p>
        </p:txBody>
      </p:sp>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228600"/>
            <a:ext cx="7680960" cy="1066800"/>
          </a:xfrm>
        </p:spPr>
        <p:txBody>
          <a:bodyPr vert="horz" lIns="91440" tIns="45720" rIns="91440" bIns="45720" rtlCol="0" anchor="b" anchorCtr="0">
            <a:normAutofit/>
          </a:bodyPr>
          <a:lstStyle/>
          <a:p>
            <a:r>
              <a:rPr lang="es-ES" dirty="0"/>
              <a:t>La deshumanización tecnocrática</a:t>
            </a:r>
          </a:p>
        </p:txBody>
      </p:sp>
      <p:pic>
        <p:nvPicPr>
          <p:cNvPr id="6" name="Picture 2" descr="La fe en la Universidad, 2. Leonardo Rodríguez Duplá. Universidad de  Navarra - YouTube">
            <a:extLst>
              <a:ext uri="{FF2B5EF4-FFF2-40B4-BE49-F238E27FC236}">
                <a16:creationId xmlns:a16="http://schemas.microsoft.com/office/drawing/2014/main" id="{054177C6-E74A-3F6E-3ABE-AB95AFB0A36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264" r="27763" b="-1"/>
          <a:stretch/>
        </p:blipFill>
        <p:spPr bwMode="auto">
          <a:xfrm>
            <a:off x="4901184" y="1463040"/>
            <a:ext cx="3886200" cy="4288536"/>
          </a:xfrm>
          <a:prstGeom prst="rect">
            <a:avLst/>
          </a:prstGeom>
          <a:solidFill>
            <a:srgbClr val="FFFFFF"/>
          </a:solidFill>
        </p:spPr>
      </p:pic>
    </p:spTree>
    <p:extLst>
      <p:ext uri="{BB962C8B-B14F-4D97-AF65-F5344CB8AC3E}">
        <p14:creationId xmlns:p14="http://schemas.microsoft.com/office/powerpoint/2010/main" val="38049155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AC4763B6-4D86-AD40-BEF2-2A8457452782}"/>
              </a:ext>
            </a:extLst>
          </p:cNvPr>
          <p:cNvSpPr/>
          <p:nvPr/>
        </p:nvSpPr>
        <p:spPr>
          <a:xfrm>
            <a:off x="352426" y="1268760"/>
            <a:ext cx="4291582" cy="5256584"/>
          </a:xfrm>
          <a:prstGeom prst="rect">
            <a:avLst/>
          </a:prstGeom>
        </p:spPr>
        <p:txBody>
          <a:bodyPr vert="horz" lIns="91440" tIns="45720" rIns="91440" bIns="45720" rtlCol="0">
            <a:noAutofit/>
          </a:bodyPr>
          <a:lstStyle/>
          <a:p>
            <a:r>
              <a:rPr lang="es-ES_tradnl" sz="1900" dirty="0"/>
              <a:t>O pensemos en las prácticas eugenésicas que pone a nuestra disposición el creciente desarrollo de la ingeniería genética, incluyendo en este capítulo la clonación de seres humanos que algunos propugnan. Aquí la existencia misma de un ser humano e incluso la índole exacta de sus rasgos fenotípicos son puestos al servicio de los deseos y preferencias de otros seres humanos. En casos así se consuma la reducción [del ser humano] a la condición de cosa manipulable, de medio disponible para su utilización por los demás.</a:t>
            </a:r>
          </a:p>
          <a:p>
            <a:endParaRPr lang="es-ES_tradnl" sz="1900" dirty="0">
              <a:cs typeface="Tahoma" pitchFamily="34" charset="0"/>
            </a:endParaRPr>
          </a:p>
          <a:p>
            <a:r>
              <a:rPr lang="es-ES" sz="1900" dirty="0"/>
              <a:t>«La cultura de la vida», (L. Rodríguez </a:t>
            </a:r>
            <a:r>
              <a:rPr lang="es-ES" sz="1900" dirty="0" err="1"/>
              <a:t>Duplá</a:t>
            </a:r>
            <a:r>
              <a:rPr lang="es-ES" sz="1900" dirty="0"/>
              <a:t>)</a:t>
            </a:r>
            <a:endParaRPr lang="es-ES" sz="1900" dirty="0">
              <a:cs typeface="Tahoma" pitchFamily="34" charset="0"/>
            </a:endParaRPr>
          </a:p>
        </p:txBody>
      </p:sp>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228600"/>
            <a:ext cx="7680960" cy="1066800"/>
          </a:xfrm>
        </p:spPr>
        <p:txBody>
          <a:bodyPr vert="horz" lIns="91440" tIns="45720" rIns="91440" bIns="45720" rtlCol="0" anchor="b" anchorCtr="0">
            <a:normAutofit/>
          </a:bodyPr>
          <a:lstStyle/>
          <a:p>
            <a:r>
              <a:rPr lang="es-ES" dirty="0"/>
              <a:t>La deshumanización tecnocrática</a:t>
            </a:r>
          </a:p>
        </p:txBody>
      </p:sp>
      <p:pic>
        <p:nvPicPr>
          <p:cNvPr id="6" name="Picture 2" descr="La fe en la Universidad, 2. Leonardo Rodríguez Duplá. Universidad de  Navarra - YouTube">
            <a:extLst>
              <a:ext uri="{FF2B5EF4-FFF2-40B4-BE49-F238E27FC236}">
                <a16:creationId xmlns:a16="http://schemas.microsoft.com/office/drawing/2014/main" id="{054177C6-E74A-3F6E-3ABE-AB95AFB0A36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264" r="27763" b="-1"/>
          <a:stretch/>
        </p:blipFill>
        <p:spPr bwMode="auto">
          <a:xfrm>
            <a:off x="4901184" y="1463040"/>
            <a:ext cx="3886200" cy="4288536"/>
          </a:xfrm>
          <a:prstGeom prst="rect">
            <a:avLst/>
          </a:prstGeom>
          <a:solidFill>
            <a:srgbClr val="FFFFFF"/>
          </a:solidFill>
        </p:spPr>
      </p:pic>
    </p:spTree>
    <p:extLst>
      <p:ext uri="{BB962C8B-B14F-4D97-AF65-F5344CB8AC3E}">
        <p14:creationId xmlns:p14="http://schemas.microsoft.com/office/powerpoint/2010/main" val="35188847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07A31B99-6F91-DA4C-BEFA-69ABB669D127}"/>
              </a:ext>
            </a:extLst>
          </p:cNvPr>
          <p:cNvSpPr>
            <a:spLocks noGrp="1"/>
          </p:cNvSpPr>
          <p:nvPr>
            <p:ph type="title"/>
          </p:nvPr>
        </p:nvSpPr>
        <p:spPr>
          <a:xfrm>
            <a:off x="352426" y="228600"/>
            <a:ext cx="8540054" cy="1066800"/>
          </a:xfrm>
        </p:spPr>
        <p:txBody>
          <a:bodyPr anchor="b">
            <a:normAutofit/>
          </a:bodyPr>
          <a:lstStyle/>
          <a:p>
            <a:pPr>
              <a:lnSpc>
                <a:spcPct val="90000"/>
              </a:lnSpc>
            </a:pPr>
            <a:r>
              <a:rPr lang="es-ES" sz="3000" dirty="0"/>
              <a:t>¿A qué prestar atención con respecto a la corporalidad humana?: Vulnerabilidad y dependencia</a:t>
            </a:r>
          </a:p>
        </p:txBody>
      </p:sp>
      <p:sp>
        <p:nvSpPr>
          <p:cNvPr id="3" name="Marcador de contenido 2">
            <a:extLst>
              <a:ext uri="{FF2B5EF4-FFF2-40B4-BE49-F238E27FC236}">
                <a16:creationId xmlns:a16="http://schemas.microsoft.com/office/drawing/2014/main" id="{405B5DF2-CBF8-A441-856E-3935B866A19B}"/>
              </a:ext>
            </a:extLst>
          </p:cNvPr>
          <p:cNvSpPr>
            <a:spLocks noGrp="1"/>
          </p:cNvSpPr>
          <p:nvPr>
            <p:ph type="body" sz="half" idx="2"/>
          </p:nvPr>
        </p:nvSpPr>
        <p:spPr>
          <a:xfrm>
            <a:off x="352426" y="1463040"/>
            <a:ext cx="3381375" cy="3967162"/>
          </a:xfrm>
        </p:spPr>
        <p:txBody>
          <a:bodyPr>
            <a:normAutofit/>
          </a:bodyPr>
          <a:lstStyle/>
          <a:p>
            <a:pPr marL="342900" indent="-342900">
              <a:buFont typeface="+mj-lt"/>
              <a:buAutoNum type="arabicPeriod"/>
            </a:pPr>
            <a:r>
              <a:rPr lang="es-ES" sz="3200" dirty="0"/>
              <a:t>Envejecimiento.</a:t>
            </a:r>
          </a:p>
          <a:p>
            <a:pPr marL="342900" indent="-342900">
              <a:buFont typeface="+mj-lt"/>
              <a:buAutoNum type="arabicPeriod"/>
            </a:pPr>
            <a:r>
              <a:rPr lang="es-ES" sz="3200" dirty="0"/>
              <a:t>Enfermedad </a:t>
            </a:r>
          </a:p>
          <a:p>
            <a:pPr marL="342900" indent="-342900">
              <a:buFont typeface="+mj-lt"/>
              <a:buAutoNum type="arabicPeriod"/>
            </a:pPr>
            <a:r>
              <a:rPr lang="es-ES" sz="3200" dirty="0"/>
              <a:t>Muerte</a:t>
            </a:r>
          </a:p>
        </p:txBody>
      </p:sp>
      <p:pic>
        <p:nvPicPr>
          <p:cNvPr id="8" name="Marcador de contenido 7" descr="Imagen que contiene persona, gente, hombre, foto&#10;&#10;Descripción generada automáticamente">
            <a:extLst>
              <a:ext uri="{FF2B5EF4-FFF2-40B4-BE49-F238E27FC236}">
                <a16:creationId xmlns:a16="http://schemas.microsoft.com/office/drawing/2014/main" id="{99C4043F-939F-3A10-4822-B13FA7F2BDF4}"/>
              </a:ext>
            </a:extLst>
          </p:cNvPr>
          <p:cNvPicPr>
            <a:picLocks noGrp="1" noChangeAspect="1"/>
          </p:cNvPicPr>
          <p:nvPr>
            <p:ph sz="quarter" idx="14"/>
          </p:nvPr>
        </p:nvPicPr>
        <p:blipFill rotWithShape="1">
          <a:blip r:embed="rId2" cstate="print">
            <a:extLst>
              <a:ext uri="{28A0092B-C50C-407E-A947-70E740481C1C}">
                <a14:useLocalDpi xmlns:a14="http://schemas.microsoft.com/office/drawing/2010/main" val="0"/>
              </a:ext>
            </a:extLst>
          </a:blip>
          <a:srcRect t="35210" r="1" b="8419"/>
          <a:stretch/>
        </p:blipFill>
        <p:spPr>
          <a:xfrm>
            <a:off x="4105275" y="1463040"/>
            <a:ext cx="4681538" cy="3968496"/>
          </a:xfrm>
          <a:noFill/>
        </p:spPr>
      </p:pic>
    </p:spTree>
    <p:extLst>
      <p:ext uri="{BB962C8B-B14F-4D97-AF65-F5344CB8AC3E}">
        <p14:creationId xmlns:p14="http://schemas.microsoft.com/office/powerpoint/2010/main" val="35594932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Oxford - Wikipedia, la enciclopedia libre">
            <a:extLst>
              <a:ext uri="{FF2B5EF4-FFF2-40B4-BE49-F238E27FC236}">
                <a16:creationId xmlns:a16="http://schemas.microsoft.com/office/drawing/2014/main" id="{45A147CC-308A-CEBA-37AB-2F7BAD7FEA23}"/>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4959" r="3" b="3"/>
          <a:stretch/>
        </p:blipFill>
        <p:spPr bwMode="auto">
          <a:xfrm>
            <a:off x="4901184" y="1463040"/>
            <a:ext cx="3886200" cy="4288536"/>
          </a:xfrm>
          <a:prstGeom prst="rect">
            <a:avLst/>
          </a:prstGeom>
          <a:solidFill>
            <a:srgbClr val="FFFFFF"/>
          </a:solidFill>
        </p:spPr>
      </p:pic>
      <p:sp>
        <p:nvSpPr>
          <p:cNvPr id="5" name="Rectángulo 4">
            <a:extLst>
              <a:ext uri="{FF2B5EF4-FFF2-40B4-BE49-F238E27FC236}">
                <a16:creationId xmlns:a16="http://schemas.microsoft.com/office/drawing/2014/main" id="{AC4763B6-4D86-AD40-BEF2-2A8457452782}"/>
              </a:ext>
            </a:extLst>
          </p:cNvPr>
          <p:cNvSpPr/>
          <p:nvPr/>
        </p:nvSpPr>
        <p:spPr>
          <a:xfrm>
            <a:off x="352426" y="1463040"/>
            <a:ext cx="3886200" cy="4288536"/>
          </a:xfrm>
          <a:prstGeom prst="rect">
            <a:avLst/>
          </a:prstGeom>
        </p:spPr>
        <p:txBody>
          <a:bodyPr vert="horz" lIns="91440" tIns="45720" rIns="91440" bIns="45720" rtlCol="0">
            <a:noAutofit/>
          </a:bodyPr>
          <a:lstStyle/>
          <a:p>
            <a:pPr>
              <a:lnSpc>
                <a:spcPct val="90000"/>
              </a:lnSpc>
              <a:spcAft>
                <a:spcPts val="600"/>
              </a:spcAft>
              <a:buFont typeface="Arial" pitchFamily="34" charset="0"/>
            </a:pPr>
            <a:r>
              <a:rPr lang="es-ES" sz="1600" dirty="0">
                <a:cs typeface="Tahoma" pitchFamily="34" charset="0"/>
              </a:rPr>
              <a:t>Necesitamos desentrañar las razones profundas de nuestro actuar en este momento de la historia.</a:t>
            </a:r>
          </a:p>
          <a:p>
            <a:pPr>
              <a:lnSpc>
                <a:spcPct val="90000"/>
              </a:lnSpc>
              <a:spcAft>
                <a:spcPts val="600"/>
              </a:spcAft>
              <a:buFont typeface="Arial" pitchFamily="34" charset="0"/>
            </a:pPr>
            <a:r>
              <a:rPr lang="es-ES" sz="1600" dirty="0">
                <a:cs typeface="Tahoma" pitchFamily="34" charset="0"/>
              </a:rPr>
              <a:t> </a:t>
            </a:r>
          </a:p>
          <a:p>
            <a:pPr>
              <a:lnSpc>
                <a:spcPct val="90000"/>
              </a:lnSpc>
              <a:spcAft>
                <a:spcPts val="600"/>
              </a:spcAft>
              <a:buFont typeface="Arial" pitchFamily="34" charset="0"/>
            </a:pPr>
            <a:r>
              <a:rPr lang="es-ES" sz="1600" dirty="0">
                <a:cs typeface="Tahoma" pitchFamily="34" charset="0"/>
              </a:rPr>
              <a:t>Se trata de razones que hunden sus raíces en una vitalidad que viene desde el mismo momento en que el hombre empieza a pensar, a ser propiamente humano. Una vitalidad que tiene unas características en el mundo antiguo, otras distintas, por supuesto, en el Renacimiento (donde podría ser situado el nacimiento de la Modernidad), pero que ya había adquirido una fuerza especial en la Alta Edad Media, y la serie de cambios que se dan en ella, en la búsqueda de una mayor libertad para la reflexión intelectual. Dinámica de la que el fruto maduro son las Universidades, como espacios para fomentar el saber </a:t>
            </a:r>
          </a:p>
        </p:txBody>
      </p:sp>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228600"/>
            <a:ext cx="7680960" cy="1066800"/>
          </a:xfrm>
        </p:spPr>
        <p:txBody>
          <a:bodyPr vert="horz" lIns="91440" tIns="45720" rIns="91440" bIns="45720" rtlCol="0" anchor="b" anchorCtr="0">
            <a:normAutofit/>
          </a:bodyPr>
          <a:lstStyle/>
          <a:p>
            <a:r>
              <a:rPr lang="es-ES" dirty="0"/>
              <a:t>Un sutil impedimento gnoseológico</a:t>
            </a:r>
          </a:p>
        </p:txBody>
      </p:sp>
    </p:spTree>
    <p:extLst>
      <p:ext uri="{BB962C8B-B14F-4D97-AF65-F5344CB8AC3E}">
        <p14:creationId xmlns:p14="http://schemas.microsoft.com/office/powerpoint/2010/main" val="10872194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00" name="Picture 8" descr="14 Ejemplos De Soluciones Químicas (lo forma un solvente y un soluto)">
            <a:extLst>
              <a:ext uri="{FF2B5EF4-FFF2-40B4-BE49-F238E27FC236}">
                <a16:creationId xmlns:a16="http://schemas.microsoft.com/office/drawing/2014/main" id="{9232CBE7-E9B6-37D6-268A-62C318AAC63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474" r="14812"/>
          <a:stretch/>
        </p:blipFill>
        <p:spPr bwMode="auto">
          <a:xfrm>
            <a:off x="4901184" y="1463040"/>
            <a:ext cx="3886200" cy="4288536"/>
          </a:xfrm>
          <a:prstGeom prst="rect">
            <a:avLst/>
          </a:prstGeom>
          <a:solidFill>
            <a:srgbClr val="FFFFFF"/>
          </a:solidFill>
        </p:spPr>
      </p:pic>
      <p:sp>
        <p:nvSpPr>
          <p:cNvPr id="5" name="Rectángulo 4">
            <a:extLst>
              <a:ext uri="{FF2B5EF4-FFF2-40B4-BE49-F238E27FC236}">
                <a16:creationId xmlns:a16="http://schemas.microsoft.com/office/drawing/2014/main" id="{AC4763B6-4D86-AD40-BEF2-2A8457452782}"/>
              </a:ext>
            </a:extLst>
          </p:cNvPr>
          <p:cNvSpPr/>
          <p:nvPr/>
        </p:nvSpPr>
        <p:spPr>
          <a:xfrm>
            <a:off x="352426" y="1463040"/>
            <a:ext cx="3886200" cy="4288536"/>
          </a:xfrm>
          <a:prstGeom prst="rect">
            <a:avLst/>
          </a:prstGeom>
        </p:spPr>
        <p:txBody>
          <a:bodyPr vert="horz" lIns="91440" tIns="45720" rIns="91440" bIns="45720" rtlCol="0">
            <a:noAutofit/>
          </a:bodyPr>
          <a:lstStyle/>
          <a:p>
            <a:pPr>
              <a:spcAft>
                <a:spcPts val="600"/>
              </a:spcAft>
              <a:buFont typeface="Arial" pitchFamily="34" charset="0"/>
            </a:pPr>
            <a:r>
              <a:rPr lang="es-ES" sz="2000" dirty="0">
                <a:cs typeface="Tahoma" pitchFamily="34" charset="0"/>
              </a:rPr>
              <a:t>Esta vitalidad no ha desaparecido con el tiempo, sino que está imbuida en ese deseo humano de conocimiento. Más bien, ha sufrido una modificación en cuanto a su objeto, el cual se ha vuelto más empírico y sensible. Se ha llevado a cabo, con esto, una reducción del horizonte sobre el que esa vitalidad ha deseado volcarse, y muestra de ello han sido obras como las de Thomas Hobbes y Francis Bacon, que han terminado por configurar nuestro modo de pensar la realidad.</a:t>
            </a:r>
          </a:p>
        </p:txBody>
      </p:sp>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228600"/>
            <a:ext cx="7680960" cy="1066800"/>
          </a:xfrm>
        </p:spPr>
        <p:txBody>
          <a:bodyPr vert="horz" lIns="91440" tIns="45720" rIns="91440" bIns="45720" rtlCol="0" anchor="b" anchorCtr="0">
            <a:normAutofit/>
          </a:bodyPr>
          <a:lstStyle/>
          <a:p>
            <a:r>
              <a:rPr lang="es-ES" dirty="0"/>
              <a:t>Un sutil impedimento gnoseológico</a:t>
            </a:r>
          </a:p>
        </p:txBody>
      </p:sp>
    </p:spTree>
    <p:extLst>
      <p:ext uri="{BB962C8B-B14F-4D97-AF65-F5344CB8AC3E}">
        <p14:creationId xmlns:p14="http://schemas.microsoft.com/office/powerpoint/2010/main" val="6795793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semana 9 de embarazo mimuselina blog bebé tamaño aceituna">
            <a:extLst>
              <a:ext uri="{FF2B5EF4-FFF2-40B4-BE49-F238E27FC236}">
                <a16:creationId xmlns:a16="http://schemas.microsoft.com/office/drawing/2014/main" id="{EEE68BF5-539A-3A0A-2365-D9C8D6A79F9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979" r="13534"/>
          <a:stretch/>
        </p:blipFill>
        <p:spPr bwMode="auto">
          <a:xfrm>
            <a:off x="4901184" y="1463040"/>
            <a:ext cx="3886200" cy="4288536"/>
          </a:xfrm>
          <a:prstGeom prst="rect">
            <a:avLst/>
          </a:prstGeom>
          <a:solidFill>
            <a:srgbClr val="FFFFFF"/>
          </a:solidFill>
        </p:spPr>
      </p:pic>
      <p:sp>
        <p:nvSpPr>
          <p:cNvPr id="5" name="Rectángulo 4">
            <a:extLst>
              <a:ext uri="{FF2B5EF4-FFF2-40B4-BE49-F238E27FC236}">
                <a16:creationId xmlns:a16="http://schemas.microsoft.com/office/drawing/2014/main" id="{AC4763B6-4D86-AD40-BEF2-2A8457452782}"/>
              </a:ext>
            </a:extLst>
          </p:cNvPr>
          <p:cNvSpPr/>
          <p:nvPr/>
        </p:nvSpPr>
        <p:spPr>
          <a:xfrm>
            <a:off x="352426" y="1463040"/>
            <a:ext cx="3886200" cy="4288536"/>
          </a:xfrm>
          <a:prstGeom prst="rect">
            <a:avLst/>
          </a:prstGeom>
        </p:spPr>
        <p:txBody>
          <a:bodyPr vert="horz" lIns="91440" tIns="45720" rIns="91440" bIns="45720" rtlCol="0">
            <a:noAutofit/>
          </a:bodyPr>
          <a:lstStyle/>
          <a:p>
            <a:pPr>
              <a:spcAft>
                <a:spcPts val="600"/>
              </a:spcAft>
              <a:buFont typeface="Arial" pitchFamily="34" charset="0"/>
            </a:pPr>
            <a:r>
              <a:rPr lang="es-ES" dirty="0">
                <a:cs typeface="Tahoma" pitchFamily="34" charset="0"/>
              </a:rPr>
              <a:t>El avance en el tiempo a través de esa vitalidad de saber, pero con un horizonte reducido, ha terminado por fragmentar los intentos humanos de descubrimiento de la verdad. Tantos intentos como propuestas, tantas teorías como deseos de desentrañar el fondo de la realidad. Por eso, en este mundo que ahora podríamos llamar posmoderno, proliferan las grandes incongruencias del sentido de la vida que hacen difícil compatibilizar el poder y la verdad, la vida y la muerte, el progreso y la justicia. Que son los grandes retos sobre los que nos toca ser responsables.</a:t>
            </a:r>
          </a:p>
        </p:txBody>
      </p:sp>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228600"/>
            <a:ext cx="7680960" cy="1066800"/>
          </a:xfrm>
        </p:spPr>
        <p:txBody>
          <a:bodyPr vert="horz" lIns="91440" tIns="45720" rIns="91440" bIns="45720" rtlCol="0" anchor="b" anchorCtr="0">
            <a:normAutofit/>
          </a:bodyPr>
          <a:lstStyle/>
          <a:p>
            <a:r>
              <a:rPr lang="es-ES" dirty="0"/>
              <a:t>Un sutil impedimento gnoseológico</a:t>
            </a:r>
          </a:p>
        </p:txBody>
      </p:sp>
    </p:spTree>
    <p:extLst>
      <p:ext uri="{BB962C8B-B14F-4D97-AF65-F5344CB8AC3E}">
        <p14:creationId xmlns:p14="http://schemas.microsoft.com/office/powerpoint/2010/main" val="354382981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Los cuidados paliativos en pandemia - Blog de Uniteco">
            <a:extLst>
              <a:ext uri="{FF2B5EF4-FFF2-40B4-BE49-F238E27FC236}">
                <a16:creationId xmlns:a16="http://schemas.microsoft.com/office/drawing/2014/main" id="{4E5F9B54-5BAD-9B2C-5B3E-CC90C11C914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981" r="40046" b="-1"/>
          <a:stretch/>
        </p:blipFill>
        <p:spPr bwMode="auto">
          <a:xfrm>
            <a:off x="4901184" y="1463040"/>
            <a:ext cx="3886200" cy="4288536"/>
          </a:xfrm>
          <a:prstGeom prst="rect">
            <a:avLst/>
          </a:prstGeom>
          <a:solidFill>
            <a:srgbClr val="FFFFFF"/>
          </a:solidFill>
        </p:spPr>
      </p:pic>
      <p:sp>
        <p:nvSpPr>
          <p:cNvPr id="5" name="Rectángulo 4">
            <a:extLst>
              <a:ext uri="{FF2B5EF4-FFF2-40B4-BE49-F238E27FC236}">
                <a16:creationId xmlns:a16="http://schemas.microsoft.com/office/drawing/2014/main" id="{AC4763B6-4D86-AD40-BEF2-2A8457452782}"/>
              </a:ext>
            </a:extLst>
          </p:cNvPr>
          <p:cNvSpPr/>
          <p:nvPr/>
        </p:nvSpPr>
        <p:spPr>
          <a:xfrm>
            <a:off x="352426" y="1463040"/>
            <a:ext cx="3886200" cy="4288536"/>
          </a:xfrm>
          <a:prstGeom prst="rect">
            <a:avLst/>
          </a:prstGeom>
        </p:spPr>
        <p:txBody>
          <a:bodyPr vert="horz" lIns="91440" tIns="45720" rIns="91440" bIns="45720" rtlCol="0">
            <a:noAutofit/>
          </a:bodyPr>
          <a:lstStyle/>
          <a:p>
            <a:pPr>
              <a:spcAft>
                <a:spcPts val="600"/>
              </a:spcAft>
              <a:buFont typeface="Arial" pitchFamily="34" charset="0"/>
            </a:pPr>
            <a:r>
              <a:rPr lang="es-ES_tradnl" sz="1900" dirty="0"/>
              <a:t>La consecuencia de esta visión exclusivamente biológico-corporal es el ocultamiento de otros valores humanos de mayor trascendencia. La atención que se pone a la vida corpórea tiende a ocupar el espacio de otras consideraciones antropológicas del ser humano, que ahora son vistas como ajenas a lo verdaderamente importante y que cuentan para nuestra felicidad. De ahí la primacía en esta dirección de los diferentes conocimientos, habilidades y actitudes que nos proporciona la cultura actual</a:t>
            </a:r>
            <a:r>
              <a:rPr lang="es-ES" sz="1900" dirty="0"/>
              <a:t> </a:t>
            </a:r>
            <a:r>
              <a:rPr lang="es-ES" sz="1900" dirty="0">
                <a:cs typeface="Tahoma" pitchFamily="34" charset="0"/>
              </a:rPr>
              <a:t>.</a:t>
            </a:r>
          </a:p>
        </p:txBody>
      </p:sp>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228600"/>
            <a:ext cx="7680960" cy="1066800"/>
          </a:xfrm>
        </p:spPr>
        <p:txBody>
          <a:bodyPr vert="horz" lIns="91440" tIns="45720" rIns="91440" bIns="45720" rtlCol="0" anchor="b" anchorCtr="0">
            <a:normAutofit fontScale="90000"/>
          </a:bodyPr>
          <a:lstStyle/>
          <a:p>
            <a:r>
              <a:rPr lang="es-ES" dirty="0"/>
              <a:t>Una ceguera ante determinados valores</a:t>
            </a:r>
          </a:p>
        </p:txBody>
      </p:sp>
    </p:spTree>
    <p:extLst>
      <p:ext uri="{BB962C8B-B14F-4D97-AF65-F5344CB8AC3E}">
        <p14:creationId xmlns:p14="http://schemas.microsoft.com/office/powerpoint/2010/main" val="39722528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0408E3-3EBC-FE40-BDEB-19969719A202}"/>
              </a:ext>
            </a:extLst>
          </p:cNvPr>
          <p:cNvSpPr>
            <a:spLocks noGrp="1"/>
          </p:cNvSpPr>
          <p:nvPr>
            <p:ph type="title"/>
          </p:nvPr>
        </p:nvSpPr>
        <p:spPr>
          <a:xfrm>
            <a:off x="251520" y="2895600"/>
            <a:ext cx="8136904" cy="1066800"/>
          </a:xfrm>
        </p:spPr>
        <p:txBody>
          <a:bodyPr>
            <a:normAutofit fontScale="90000"/>
          </a:bodyPr>
          <a:lstStyle/>
          <a:p>
            <a:r>
              <a:rPr lang="es-ES" sz="5300" b="1" i="1" dirty="0"/>
              <a:t>¿Qué es posible creer y esperar?</a:t>
            </a:r>
            <a:br>
              <a:rPr lang="es-ES" sz="5300" b="1" i="1" dirty="0"/>
            </a:br>
            <a:r>
              <a:rPr lang="es-ES" dirty="0"/>
              <a:t>Sobre la fe que se nos ha revelado y la esperanza sin garantías</a:t>
            </a:r>
          </a:p>
        </p:txBody>
      </p:sp>
    </p:spTree>
    <p:extLst>
      <p:ext uri="{BB962C8B-B14F-4D97-AF65-F5344CB8AC3E}">
        <p14:creationId xmlns:p14="http://schemas.microsoft.com/office/powerpoint/2010/main" val="163134316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AC4763B6-4D86-AD40-BEF2-2A8457452782}"/>
              </a:ext>
            </a:extLst>
          </p:cNvPr>
          <p:cNvSpPr/>
          <p:nvPr/>
        </p:nvSpPr>
        <p:spPr>
          <a:xfrm>
            <a:off x="4901184" y="1463040"/>
            <a:ext cx="3886200" cy="4702264"/>
          </a:xfrm>
          <a:prstGeom prst="rect">
            <a:avLst/>
          </a:prstGeom>
        </p:spPr>
        <p:txBody>
          <a:bodyPr vert="horz" lIns="91440" tIns="45720" rIns="91440" bIns="45720" rtlCol="0">
            <a:noAutofit/>
          </a:bodyPr>
          <a:lstStyle/>
          <a:p>
            <a:pPr>
              <a:lnSpc>
                <a:spcPct val="90000"/>
              </a:lnSpc>
              <a:spcAft>
                <a:spcPts val="600"/>
              </a:spcAft>
              <a:buFont typeface="Arial" pitchFamily="34" charset="0"/>
            </a:pPr>
            <a:r>
              <a:rPr lang="es-ES_tradnl" sz="1600" dirty="0">
                <a:effectLst/>
                <a:cs typeface="Tahoma" pitchFamily="34" charset="0"/>
              </a:rPr>
              <a:t>En la modernidad se percibe que existe una pérdida de lo que Alasdair MacIntyre entiende como «unidad de una vida», de tal manera que ésta se desarrolla como en compartimentos estancos. La modernidad ha fraguado el clima para que esto sea posible: primero porque no tiene los recursos necesarios para detectar esta falta de unidad y, además, porque no ve necesidad de ello. En definitiva, se ha perdido la capacidad de advertir que existe un problema. Esto necesariamente también influirá –y mucho– en la valoración de los aspectos religiosos. Este proceso es, además, diluyente. Con ello queremos decir que toda esta pérdida de unidad se realiza no solo a los distintos niveles de la vida personal de los individuos, en una clara dinámica individualista, sino que influye, a la vez, en el entorno social donde se mueven las personas. </a:t>
            </a:r>
            <a:endParaRPr lang="es-ES" sz="1600" dirty="0">
              <a:effectLst/>
              <a:cs typeface="Tahoma" pitchFamily="34" charset="0"/>
            </a:endParaRPr>
          </a:p>
        </p:txBody>
      </p:sp>
      <p:pic>
        <p:nvPicPr>
          <p:cNvPr id="2" name="Picture 2" descr="Caos» | elsociólogo">
            <a:extLst>
              <a:ext uri="{FF2B5EF4-FFF2-40B4-BE49-F238E27FC236}">
                <a16:creationId xmlns:a16="http://schemas.microsoft.com/office/drawing/2014/main" id="{75354216-C425-6017-B9F0-5BC3BFBCA05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073" r="22102" b="-1"/>
          <a:stretch/>
        </p:blipFill>
        <p:spPr bwMode="auto">
          <a:xfrm>
            <a:off x="352426" y="1463040"/>
            <a:ext cx="3886200" cy="4630256"/>
          </a:xfrm>
          <a:prstGeom prst="rect">
            <a:avLst/>
          </a:prstGeom>
          <a:solidFill>
            <a:srgbClr val="FFFFFF"/>
          </a:solidFill>
        </p:spPr>
      </p:pic>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228600"/>
            <a:ext cx="7680960" cy="1066800"/>
          </a:xfrm>
        </p:spPr>
        <p:txBody>
          <a:bodyPr vert="horz" lIns="91440" tIns="45720" rIns="91440" bIns="45720" rtlCol="0" anchor="b" anchorCtr="0">
            <a:normAutofit/>
          </a:bodyPr>
          <a:lstStyle/>
          <a:p>
            <a:pPr>
              <a:lnSpc>
                <a:spcPct val="90000"/>
              </a:lnSpc>
            </a:pPr>
            <a:r>
              <a:rPr lang="es-ES" sz="3400"/>
              <a:t>Una fragmentación (compartimentación) diluyente</a:t>
            </a:r>
          </a:p>
        </p:txBody>
      </p:sp>
    </p:spTree>
    <p:extLst>
      <p:ext uri="{BB962C8B-B14F-4D97-AF65-F5344CB8AC3E}">
        <p14:creationId xmlns:p14="http://schemas.microsoft.com/office/powerpoint/2010/main" val="12365686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La Creación de Adán, el clímax de una historia universal y personal - UC">
            <a:extLst>
              <a:ext uri="{FF2B5EF4-FFF2-40B4-BE49-F238E27FC236}">
                <a16:creationId xmlns:a16="http://schemas.microsoft.com/office/drawing/2014/main" id="{F6488DA1-C16D-B1AB-7115-CE6B226ACF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548" r="22534"/>
          <a:stretch/>
        </p:blipFill>
        <p:spPr bwMode="auto">
          <a:xfrm>
            <a:off x="4901184" y="1463040"/>
            <a:ext cx="3886200" cy="4288536"/>
          </a:xfrm>
          <a:prstGeom prst="rect">
            <a:avLst/>
          </a:prstGeom>
          <a:solidFill>
            <a:srgbClr val="FFFFFF"/>
          </a:solidFill>
        </p:spPr>
      </p:pic>
      <p:sp>
        <p:nvSpPr>
          <p:cNvPr id="5" name="Rectángulo 4">
            <a:extLst>
              <a:ext uri="{FF2B5EF4-FFF2-40B4-BE49-F238E27FC236}">
                <a16:creationId xmlns:a16="http://schemas.microsoft.com/office/drawing/2014/main" id="{AC4763B6-4D86-AD40-BEF2-2A8457452782}"/>
              </a:ext>
            </a:extLst>
          </p:cNvPr>
          <p:cNvSpPr/>
          <p:nvPr/>
        </p:nvSpPr>
        <p:spPr>
          <a:xfrm>
            <a:off x="352426" y="1463040"/>
            <a:ext cx="4219574" cy="4288536"/>
          </a:xfrm>
          <a:prstGeom prst="rect">
            <a:avLst/>
          </a:prstGeom>
        </p:spPr>
        <p:txBody>
          <a:bodyPr vert="horz" lIns="91440" tIns="45720" rIns="91440" bIns="45720" rtlCol="0">
            <a:noAutofit/>
          </a:bodyPr>
          <a:lstStyle/>
          <a:p>
            <a:pPr>
              <a:lnSpc>
                <a:spcPct val="90000"/>
              </a:lnSpc>
              <a:spcAft>
                <a:spcPts val="600"/>
              </a:spcAft>
              <a:buFont typeface="Arial" pitchFamily="34" charset="0"/>
            </a:pPr>
            <a:r>
              <a:rPr lang="es-ES_tradnl" sz="1650" dirty="0">
                <a:effectLst/>
                <a:cs typeface="Tahoma" pitchFamily="34" charset="0"/>
              </a:rPr>
              <a:t>“El punto de partida de la antropología cristiana es la creación del hombre en su unidad de alma y cuerpo: «Uno en cuerpo y alma, el hombre, por su misma condición corporal, reúne en sí todos los elementos del mundo material, de tal modo que, por medio de él, estos alcanzan su cima y elevan la voz para la libre alabanza del Creador. Por consiguiente, no le es lícito al hombre despreciar la vida corporal, sino que, por el contrario, tiene que considerar su cuerpo bueno y digno de honra, ya que ha sido creado por Dios y que ha de resucitar en el último día» [</a:t>
            </a:r>
            <a:r>
              <a:rPr lang="es-ES_tradnl" sz="1650" cap="small" dirty="0">
                <a:effectLst/>
                <a:cs typeface="Tahoma" pitchFamily="34" charset="0"/>
              </a:rPr>
              <a:t>Concilio Vaticano II</a:t>
            </a:r>
            <a:r>
              <a:rPr lang="es-ES_tradnl" sz="1650" dirty="0">
                <a:effectLst/>
                <a:cs typeface="Tahoma" pitchFamily="34" charset="0"/>
              </a:rPr>
              <a:t>, </a:t>
            </a:r>
            <a:r>
              <a:rPr lang="es-ES_tradnl" sz="1650" i="1" dirty="0">
                <a:effectLst/>
                <a:cs typeface="Tahoma" pitchFamily="34" charset="0"/>
              </a:rPr>
              <a:t>Constitución pastoral sobre la Iglesia en el mundo actual «</a:t>
            </a:r>
            <a:r>
              <a:rPr lang="es-ES_tradnl" sz="1650" i="1" dirty="0" err="1">
                <a:effectLst/>
                <a:cs typeface="Tahoma" pitchFamily="34" charset="0"/>
              </a:rPr>
              <a:t>Gaudium</a:t>
            </a:r>
            <a:r>
              <a:rPr lang="es-ES_tradnl" sz="1650" i="1" dirty="0">
                <a:effectLst/>
                <a:cs typeface="Tahoma" pitchFamily="34" charset="0"/>
              </a:rPr>
              <a:t> et </a:t>
            </a:r>
            <a:r>
              <a:rPr lang="es-ES_tradnl" sz="1650" i="1" dirty="0" err="1">
                <a:effectLst/>
                <a:cs typeface="Tahoma" pitchFamily="34" charset="0"/>
              </a:rPr>
              <a:t>Spes</a:t>
            </a:r>
            <a:r>
              <a:rPr lang="es-ES_tradnl" sz="1650" i="1" dirty="0">
                <a:effectLst/>
                <a:cs typeface="Tahoma" pitchFamily="34" charset="0"/>
              </a:rPr>
              <a:t>»</a:t>
            </a:r>
            <a:r>
              <a:rPr lang="es-ES_tradnl" sz="1650" dirty="0">
                <a:effectLst/>
                <a:cs typeface="Tahoma" pitchFamily="34" charset="0"/>
              </a:rPr>
              <a:t>, 14]. En este texto del Concilio Vaticano II encontramos una síntesis de la visión cristiana del ser humano y de su relación con la resurrección de la carne</a:t>
            </a:r>
            <a:r>
              <a:rPr lang="es-ES" sz="1650" dirty="0">
                <a:cs typeface="Tahoma" pitchFamily="34" charset="0"/>
              </a:rPr>
              <a:t>”.</a:t>
            </a:r>
          </a:p>
          <a:p>
            <a:pPr>
              <a:lnSpc>
                <a:spcPct val="90000"/>
              </a:lnSpc>
              <a:spcAft>
                <a:spcPts val="600"/>
              </a:spcAft>
              <a:buFont typeface="Arial" pitchFamily="34" charset="0"/>
            </a:pPr>
            <a:r>
              <a:rPr lang="es-ES" sz="1650" cap="small" dirty="0">
                <a:effectLst/>
                <a:cs typeface="Tahoma" pitchFamily="34" charset="0"/>
              </a:rPr>
              <a:t>Conferencia Episcopal Española</a:t>
            </a:r>
            <a:r>
              <a:rPr lang="es-ES" sz="1650" dirty="0">
                <a:effectLst/>
                <a:cs typeface="Tahoma" pitchFamily="34" charset="0"/>
              </a:rPr>
              <a:t>, </a:t>
            </a:r>
            <a:r>
              <a:rPr lang="es-ES" sz="1650" i="1" dirty="0">
                <a:effectLst/>
                <a:cs typeface="Tahoma" pitchFamily="34" charset="0"/>
              </a:rPr>
              <a:t>«Un Dios de vivos»</a:t>
            </a:r>
            <a:r>
              <a:rPr lang="es-ES" sz="1650" dirty="0">
                <a:effectLst/>
                <a:cs typeface="Tahoma" pitchFamily="34" charset="0"/>
              </a:rPr>
              <a:t>…, núm. 20. </a:t>
            </a:r>
            <a:endParaRPr lang="es-ES" sz="1650" dirty="0">
              <a:cs typeface="Tahoma" pitchFamily="34" charset="0"/>
            </a:endParaRPr>
          </a:p>
        </p:txBody>
      </p:sp>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228600"/>
            <a:ext cx="7680960" cy="1066800"/>
          </a:xfrm>
        </p:spPr>
        <p:txBody>
          <a:bodyPr vert="horz" lIns="91440" tIns="45720" rIns="91440" bIns="45720" rtlCol="0" anchor="b" anchorCtr="0">
            <a:normAutofit/>
          </a:bodyPr>
          <a:lstStyle/>
          <a:p>
            <a:pPr>
              <a:lnSpc>
                <a:spcPct val="90000"/>
              </a:lnSpc>
            </a:pPr>
            <a:r>
              <a:rPr lang="es-ES" sz="3400"/>
              <a:t>Polaridades o dualidades antropológicas: cuerpo y espíritu</a:t>
            </a:r>
          </a:p>
        </p:txBody>
      </p:sp>
    </p:spTree>
    <p:extLst>
      <p:ext uri="{BB962C8B-B14F-4D97-AF65-F5344CB8AC3E}">
        <p14:creationId xmlns:p14="http://schemas.microsoft.com/office/powerpoint/2010/main" val="14946616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AC4763B6-4D86-AD40-BEF2-2A8457452782}"/>
              </a:ext>
            </a:extLst>
          </p:cNvPr>
          <p:cNvSpPr/>
          <p:nvPr/>
        </p:nvSpPr>
        <p:spPr>
          <a:xfrm>
            <a:off x="4901184" y="1463040"/>
            <a:ext cx="3886200" cy="4288536"/>
          </a:xfrm>
          <a:prstGeom prst="rect">
            <a:avLst/>
          </a:prstGeom>
        </p:spPr>
        <p:txBody>
          <a:bodyPr vert="horz" lIns="91440" tIns="45720" rIns="91440" bIns="45720" rtlCol="0">
            <a:normAutofit/>
          </a:bodyPr>
          <a:lstStyle/>
          <a:p>
            <a:pPr>
              <a:spcAft>
                <a:spcPts val="600"/>
              </a:spcAft>
              <a:buFont typeface="Arial" pitchFamily="34" charset="0"/>
            </a:pPr>
            <a:r>
              <a:rPr lang="es-ES_tradnl" sz="1600">
                <a:effectLst/>
                <a:cs typeface="Tahoma" pitchFamily="34" charset="0"/>
              </a:rPr>
              <a:t>“La mujer tendría que ser compañera del hombre, en la igualdad absoluta de valor y en la diferencia profunda en el ser.</a:t>
            </a:r>
            <a:endParaRPr lang="es-ES" sz="1600">
              <a:effectLst/>
              <a:cs typeface="Tahoma" pitchFamily="34" charset="0"/>
            </a:endParaRPr>
          </a:p>
          <a:p>
            <a:pPr>
              <a:spcAft>
                <a:spcPts val="600"/>
              </a:spcAft>
              <a:buFont typeface="Arial" pitchFamily="34" charset="0"/>
            </a:pPr>
            <a:r>
              <a:rPr lang="es-ES_tradnl" sz="1600">
                <a:effectLst/>
                <a:cs typeface="Tahoma" pitchFamily="34" charset="0"/>
              </a:rPr>
              <a:t>Nunca hasta hoy hemos tenido tan cercana la posibilidad de comprender la igualdad de valor entre los sexos, su reciprocidad en la diferencia. Y al mismo tiempo, nunca nos hemos encontrado más alejados, desviados y confundidos, al convivir en una cultura que niega el valor de la diferencia. Precisamente en esto reside la paradoja de nuestro tiempo”.</a:t>
            </a:r>
          </a:p>
          <a:p>
            <a:pPr>
              <a:spcAft>
                <a:spcPts val="600"/>
              </a:spcAft>
              <a:buFont typeface="Arial" pitchFamily="34" charset="0"/>
            </a:pPr>
            <a:endParaRPr lang="es-ES_tradnl" sz="1600">
              <a:cs typeface="Tahoma" pitchFamily="34" charset="0"/>
            </a:endParaRPr>
          </a:p>
          <a:p>
            <a:pPr>
              <a:spcAft>
                <a:spcPts val="600"/>
              </a:spcAft>
              <a:buFont typeface="Arial" pitchFamily="34" charset="0"/>
            </a:pPr>
            <a:r>
              <a:rPr lang="es-ES" sz="1600" cap="small">
                <a:effectLst/>
                <a:cs typeface="Tahoma" pitchFamily="34" charset="0"/>
              </a:rPr>
              <a:t>Ceriotti Migliarese, M.</a:t>
            </a:r>
            <a:r>
              <a:rPr lang="es-ES" sz="1600">
                <a:effectLst/>
                <a:cs typeface="Tahoma" pitchFamily="34" charset="0"/>
              </a:rPr>
              <a:t>, </a:t>
            </a:r>
            <a:r>
              <a:rPr lang="es-ES" sz="1600" i="1">
                <a:effectLst/>
                <a:cs typeface="Tahoma" pitchFamily="34" charset="0"/>
              </a:rPr>
              <a:t>Erótica y materna: un viaje al universo femenino</a:t>
            </a:r>
            <a:r>
              <a:rPr lang="es-ES" sz="1600">
                <a:effectLst/>
                <a:cs typeface="Tahoma" pitchFamily="34" charset="0"/>
              </a:rPr>
              <a:t>, Madrid: Rialp, 2018, p. 11. </a:t>
            </a:r>
            <a:endParaRPr lang="es-ES" sz="1600">
              <a:cs typeface="Tahoma" pitchFamily="34" charset="0"/>
            </a:endParaRPr>
          </a:p>
        </p:txBody>
      </p:sp>
      <p:pic>
        <p:nvPicPr>
          <p:cNvPr id="7170" name="Picture 2" descr="Erótica y materna eBook : Ceriotti Migliarese, Mariolina, Álvarez, Elena:  Amazon.es: Tienda Kindle">
            <a:extLst>
              <a:ext uri="{FF2B5EF4-FFF2-40B4-BE49-F238E27FC236}">
                <a16:creationId xmlns:a16="http://schemas.microsoft.com/office/drawing/2014/main" id="{7DAA8E1B-7598-B7AF-95D3-6760A9B3B51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42" r="-3" b="25240"/>
          <a:stretch/>
        </p:blipFill>
        <p:spPr bwMode="auto">
          <a:xfrm>
            <a:off x="352426" y="1463040"/>
            <a:ext cx="3886200" cy="4288536"/>
          </a:xfrm>
          <a:prstGeom prst="rect">
            <a:avLst/>
          </a:prstGeom>
          <a:solidFill>
            <a:srgbClr val="FFFFFF"/>
          </a:solidFill>
        </p:spPr>
      </p:pic>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228600"/>
            <a:ext cx="7680960" cy="1066800"/>
          </a:xfrm>
        </p:spPr>
        <p:txBody>
          <a:bodyPr vert="horz" lIns="91440" tIns="45720" rIns="91440" bIns="45720" rtlCol="0" anchor="b" anchorCtr="0">
            <a:normAutofit/>
          </a:bodyPr>
          <a:lstStyle/>
          <a:p>
            <a:pPr>
              <a:lnSpc>
                <a:spcPct val="90000"/>
              </a:lnSpc>
            </a:pPr>
            <a:r>
              <a:rPr lang="es-ES" sz="3400"/>
              <a:t>Polaridades o dualidades antropológicas: varón y mujer</a:t>
            </a:r>
          </a:p>
        </p:txBody>
      </p:sp>
    </p:spTree>
    <p:extLst>
      <p:ext uri="{BB962C8B-B14F-4D97-AF65-F5344CB8AC3E}">
        <p14:creationId xmlns:p14="http://schemas.microsoft.com/office/powerpoint/2010/main" val="406438212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AC4763B6-4D86-AD40-BEF2-2A8457452782}"/>
              </a:ext>
            </a:extLst>
          </p:cNvPr>
          <p:cNvSpPr/>
          <p:nvPr/>
        </p:nvSpPr>
        <p:spPr>
          <a:xfrm>
            <a:off x="4572000" y="1463040"/>
            <a:ext cx="4215384" cy="4288536"/>
          </a:xfrm>
          <a:prstGeom prst="rect">
            <a:avLst/>
          </a:prstGeom>
        </p:spPr>
        <p:txBody>
          <a:bodyPr vert="horz" lIns="91440" tIns="45720" rIns="91440" bIns="45720" rtlCol="0">
            <a:noAutofit/>
          </a:bodyPr>
          <a:lstStyle/>
          <a:p>
            <a:pPr>
              <a:lnSpc>
                <a:spcPct val="90000"/>
              </a:lnSpc>
              <a:spcAft>
                <a:spcPts val="600"/>
              </a:spcAft>
              <a:buFont typeface="Arial" pitchFamily="34" charset="0"/>
            </a:pPr>
            <a:r>
              <a:rPr lang="es-ES_tradnl" sz="2000" dirty="0">
                <a:effectLst/>
                <a:latin typeface="Corbel" panose="020B0503020204020204" pitchFamily="34" charset="0"/>
                <a:ea typeface="Times New Roman" panose="02020603050405020304" pitchFamily="18" charset="0"/>
              </a:rPr>
              <a:t>“Pues si el acceso del hombre al horizonte de la razón implica siempre un elemento de pasividad, de alteridad, si el despertar del letargo natural es en el fondo un don recibido, el concepto de autonomía no pasa de ser una ficción teórica. La conciencia del Otro no es derivada […] a partir de la conciencia que previamente tengo de mí mismo, sino que una y otra son estrictamente simultáneas. La </a:t>
            </a:r>
            <a:r>
              <a:rPr lang="es-ES_tradnl" sz="2000" dirty="0" err="1">
                <a:effectLst/>
                <a:latin typeface="Corbel" panose="020B0503020204020204" pitchFamily="34" charset="0"/>
                <a:ea typeface="Times New Roman" panose="02020603050405020304" pitchFamily="18" charset="0"/>
              </a:rPr>
              <a:t>socialidad</a:t>
            </a:r>
            <a:r>
              <a:rPr lang="es-ES_tradnl" sz="2000" dirty="0">
                <a:effectLst/>
                <a:latin typeface="Corbel" panose="020B0503020204020204" pitchFamily="34" charset="0"/>
                <a:ea typeface="Times New Roman" panose="02020603050405020304" pitchFamily="18" charset="0"/>
              </a:rPr>
              <a:t> no es un dato construido con materiales previamente allegados, sino que está en el amanecer de la autoconciencia racional…</a:t>
            </a:r>
            <a:endParaRPr lang="es-ES" sz="2000" dirty="0">
              <a:latin typeface="Corbel" panose="020B0503020204020204" pitchFamily="34" charset="0"/>
              <a:cs typeface="Tahoma" pitchFamily="34" charset="0"/>
            </a:endParaRPr>
          </a:p>
        </p:txBody>
      </p:sp>
      <p:pic>
        <p:nvPicPr>
          <p:cNvPr id="2" name="Picture 2" descr="La fe en la Universidad, 2. Leonardo Rodríguez Duplá. Universidad de  Navarra - YouTube">
            <a:extLst>
              <a:ext uri="{FF2B5EF4-FFF2-40B4-BE49-F238E27FC236}">
                <a16:creationId xmlns:a16="http://schemas.microsoft.com/office/drawing/2014/main" id="{F3B2F262-153A-57E4-9B87-8E88D52C010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264" r="27763" b="-1"/>
          <a:stretch/>
        </p:blipFill>
        <p:spPr bwMode="auto">
          <a:xfrm>
            <a:off x="352426" y="1463040"/>
            <a:ext cx="3886200" cy="4288536"/>
          </a:xfrm>
          <a:prstGeom prst="rect">
            <a:avLst/>
          </a:prstGeom>
          <a:noFill/>
        </p:spPr>
      </p:pic>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228600"/>
            <a:ext cx="7680960" cy="1066800"/>
          </a:xfrm>
        </p:spPr>
        <p:txBody>
          <a:bodyPr vert="horz" lIns="91440" tIns="45720" rIns="91440" bIns="45720" rtlCol="0" anchor="b" anchorCtr="0">
            <a:normAutofit/>
          </a:bodyPr>
          <a:lstStyle/>
          <a:p>
            <a:pPr>
              <a:lnSpc>
                <a:spcPct val="90000"/>
              </a:lnSpc>
            </a:pPr>
            <a:r>
              <a:rPr lang="es-ES" sz="3400"/>
              <a:t>Polaridades o dualidades antropológicas: individuo y comunidad</a:t>
            </a:r>
          </a:p>
        </p:txBody>
      </p:sp>
    </p:spTree>
    <p:extLst>
      <p:ext uri="{BB962C8B-B14F-4D97-AF65-F5344CB8AC3E}">
        <p14:creationId xmlns:p14="http://schemas.microsoft.com/office/powerpoint/2010/main" val="36328325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AC4763B6-4D86-AD40-BEF2-2A8457452782}"/>
              </a:ext>
            </a:extLst>
          </p:cNvPr>
          <p:cNvSpPr/>
          <p:nvPr/>
        </p:nvSpPr>
        <p:spPr>
          <a:xfrm>
            <a:off x="4427984" y="1340768"/>
            <a:ext cx="4464496" cy="4288536"/>
          </a:xfrm>
          <a:prstGeom prst="rect">
            <a:avLst/>
          </a:prstGeom>
        </p:spPr>
        <p:txBody>
          <a:bodyPr vert="horz" lIns="91440" tIns="45720" rIns="91440" bIns="45720" rtlCol="0">
            <a:noAutofit/>
          </a:bodyPr>
          <a:lstStyle/>
          <a:p>
            <a:pPr>
              <a:lnSpc>
                <a:spcPct val="90000"/>
              </a:lnSpc>
              <a:spcAft>
                <a:spcPts val="600"/>
              </a:spcAft>
              <a:buFont typeface="Arial" pitchFamily="34" charset="0"/>
            </a:pPr>
            <a:r>
              <a:rPr lang="es-ES_tradnl" sz="1650" dirty="0">
                <a:latin typeface="Corbel" panose="020B0503020204020204" pitchFamily="34" charset="0"/>
                <a:ea typeface="Times New Roman" panose="02020603050405020304" pitchFamily="18" charset="0"/>
              </a:rPr>
              <a:t>…</a:t>
            </a:r>
            <a:r>
              <a:rPr lang="es-ES_tradnl" sz="1650" dirty="0">
                <a:effectLst/>
                <a:latin typeface="Corbel" panose="020B0503020204020204" pitchFamily="34" charset="0"/>
                <a:ea typeface="Times New Roman" panose="02020603050405020304" pitchFamily="18" charset="0"/>
              </a:rPr>
              <a:t>El contractualismo liberal, que hace del individuo autónomo y dotado de derechos inalienables el fundamento último de la reflexión política, se revela a luz de estas reflexiones como típico fruto de una razón abstracta, olvidada de sus raíces históricas y naturales. La dimensión histórica de la razón está entrañada […] en la definición aristotélica del hombre como animal dotado de lenguaje, pues el lenguaje es siempre el lenguaje de una comunidad. De hecho, en el debate contemporáneo entre liberales y comunitaristas cada bando parece absolutizar una de las dos dimensiones del </a:t>
            </a:r>
            <a:r>
              <a:rPr lang="es-ES_tradnl" sz="1650" i="1" dirty="0" err="1">
                <a:effectLst/>
                <a:latin typeface="Corbel" panose="020B0503020204020204" pitchFamily="34" charset="0"/>
                <a:ea typeface="Times New Roman" panose="02020603050405020304" pitchFamily="18" charset="0"/>
              </a:rPr>
              <a:t>lógos</a:t>
            </a:r>
            <a:r>
              <a:rPr lang="es-ES_tradnl" sz="1650" dirty="0">
                <a:effectLst/>
                <a:latin typeface="Corbel" panose="020B0503020204020204" pitchFamily="34" charset="0"/>
                <a:ea typeface="Times New Roman" panose="02020603050405020304" pitchFamily="18" charset="0"/>
              </a:rPr>
              <a:t> aristotélico: el universalismo de la razón y el particularismo del lenguaje, respectivamente. A Aristóteles, en cambio, ambas dimensiones le parecían inseparables</a:t>
            </a:r>
            <a:r>
              <a:rPr lang="es-ES" sz="1650" dirty="0">
                <a:latin typeface="Corbel" panose="020B0503020204020204" pitchFamily="34" charset="0"/>
                <a:ea typeface="Times New Roman" panose="02020603050405020304" pitchFamily="18" charset="0"/>
              </a:rPr>
              <a:t>”.</a:t>
            </a:r>
          </a:p>
          <a:p>
            <a:pPr>
              <a:lnSpc>
                <a:spcPct val="90000"/>
              </a:lnSpc>
              <a:spcAft>
                <a:spcPts val="600"/>
              </a:spcAft>
              <a:buFont typeface="Arial" pitchFamily="34" charset="0"/>
            </a:pPr>
            <a:r>
              <a:rPr lang="es-ES" sz="1650" cap="small" dirty="0">
                <a:effectLst/>
                <a:latin typeface="Corbel" panose="020B0503020204020204" pitchFamily="34" charset="0"/>
                <a:ea typeface="Times New Roman" panose="02020603050405020304" pitchFamily="18" charset="0"/>
              </a:rPr>
              <a:t>Rodríguez Duplá, L</a:t>
            </a:r>
            <a:r>
              <a:rPr lang="es-ES" sz="1650" dirty="0">
                <a:effectLst/>
                <a:latin typeface="Corbel" panose="020B0503020204020204" pitchFamily="34" charset="0"/>
                <a:ea typeface="Times New Roman" panose="02020603050405020304" pitchFamily="18" charset="0"/>
              </a:rPr>
              <a:t>., </a:t>
            </a:r>
            <a:r>
              <a:rPr lang="es-ES_tradnl" sz="1650" dirty="0">
                <a:effectLst/>
                <a:latin typeface="Corbel" panose="020B0503020204020204" pitchFamily="34" charset="0"/>
                <a:ea typeface="Times New Roman" panose="02020603050405020304" pitchFamily="18" charset="0"/>
              </a:rPr>
              <a:t>«Los fundamentos del ser social»</a:t>
            </a:r>
            <a:r>
              <a:rPr lang="es-ES" sz="1650" dirty="0">
                <a:effectLst/>
                <a:latin typeface="Corbel" panose="020B0503020204020204" pitchFamily="34" charset="0"/>
                <a:ea typeface="Times New Roman" panose="02020603050405020304" pitchFamily="18" charset="0"/>
              </a:rPr>
              <a:t>, </a:t>
            </a:r>
            <a:r>
              <a:rPr lang="es-ES_tradnl" sz="1650" dirty="0">
                <a:effectLst/>
                <a:latin typeface="Corbel" panose="020B0503020204020204" pitchFamily="34" charset="0"/>
                <a:ea typeface="Times New Roman" panose="02020603050405020304" pitchFamily="18" charset="0"/>
              </a:rPr>
              <a:t>en </a:t>
            </a:r>
            <a:r>
              <a:rPr lang="es-ES_tradnl" sz="1650" i="1" dirty="0">
                <a:effectLst/>
                <a:latin typeface="Corbel" panose="020B0503020204020204" pitchFamily="34" charset="0"/>
                <a:ea typeface="Times New Roman" panose="02020603050405020304" pitchFamily="18" charset="0"/>
              </a:rPr>
              <a:t>Dios para pensar</a:t>
            </a:r>
            <a:r>
              <a:rPr lang="es-ES_tradnl" sz="1650" dirty="0">
                <a:effectLst/>
                <a:latin typeface="Corbel" panose="020B0503020204020204" pitchFamily="34" charset="0"/>
                <a:ea typeface="Times New Roman" panose="02020603050405020304" pitchFamily="18" charset="0"/>
              </a:rPr>
              <a:t>, A. Pérez de Laborda (ed.), Madrid: Publicaciones de la Facultad de Teología San Dámaso, 2002, pp.</a:t>
            </a:r>
            <a:r>
              <a:rPr lang="es-ES" sz="1650" dirty="0">
                <a:effectLst/>
                <a:latin typeface="Corbel" panose="020B0503020204020204" pitchFamily="34" charset="0"/>
              </a:rPr>
              <a:t> 54-55.</a:t>
            </a:r>
            <a:endParaRPr lang="es-ES" sz="1650" dirty="0">
              <a:latin typeface="Corbel" panose="020B0503020204020204" pitchFamily="34" charset="0"/>
              <a:cs typeface="Tahoma" pitchFamily="34" charset="0"/>
            </a:endParaRPr>
          </a:p>
        </p:txBody>
      </p:sp>
      <p:pic>
        <p:nvPicPr>
          <p:cNvPr id="2" name="Picture 2" descr="La fe en la Universidad, 2. Leonardo Rodríguez Duplá. Universidad de  Navarra - YouTube">
            <a:extLst>
              <a:ext uri="{FF2B5EF4-FFF2-40B4-BE49-F238E27FC236}">
                <a16:creationId xmlns:a16="http://schemas.microsoft.com/office/drawing/2014/main" id="{F3B2F262-153A-57E4-9B87-8E88D52C010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264" r="27763" b="-1"/>
          <a:stretch/>
        </p:blipFill>
        <p:spPr bwMode="auto">
          <a:xfrm>
            <a:off x="352426" y="1463040"/>
            <a:ext cx="3886200" cy="4288536"/>
          </a:xfrm>
          <a:prstGeom prst="rect">
            <a:avLst/>
          </a:prstGeom>
          <a:noFill/>
        </p:spPr>
      </p:pic>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228600"/>
            <a:ext cx="7680960" cy="1066800"/>
          </a:xfrm>
        </p:spPr>
        <p:txBody>
          <a:bodyPr vert="horz" lIns="91440" tIns="45720" rIns="91440" bIns="45720" rtlCol="0" anchor="b" anchorCtr="0">
            <a:normAutofit/>
          </a:bodyPr>
          <a:lstStyle/>
          <a:p>
            <a:pPr>
              <a:lnSpc>
                <a:spcPct val="90000"/>
              </a:lnSpc>
            </a:pPr>
            <a:r>
              <a:rPr lang="es-ES" sz="3400"/>
              <a:t>Polaridades o dualidades antropológicas: individuo y comunidad</a:t>
            </a:r>
          </a:p>
        </p:txBody>
      </p:sp>
    </p:spTree>
    <p:extLst>
      <p:ext uri="{BB962C8B-B14F-4D97-AF65-F5344CB8AC3E}">
        <p14:creationId xmlns:p14="http://schemas.microsoft.com/office/powerpoint/2010/main" val="310315985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2852936"/>
            <a:ext cx="8540054" cy="1066800"/>
          </a:xfrm>
        </p:spPr>
        <p:txBody>
          <a:bodyPr>
            <a:normAutofit fontScale="90000"/>
          </a:bodyPr>
          <a:lstStyle/>
          <a:p>
            <a:pPr algn="ctr"/>
            <a:r>
              <a:rPr lang="es-ES" dirty="0"/>
              <a:t>Una sociedad sin religión, ¿gran paradoja?</a:t>
            </a:r>
          </a:p>
        </p:txBody>
      </p:sp>
    </p:spTree>
    <p:extLst>
      <p:ext uri="{BB962C8B-B14F-4D97-AF65-F5344CB8AC3E}">
        <p14:creationId xmlns:p14="http://schemas.microsoft.com/office/powerpoint/2010/main" val="13134990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descr="17 años de la elección de Benedicto XVI: &quot;Un simple y humilde trabajador de  la viña del Señor&quot; - Benedicto XVI - COPE">
            <a:extLst>
              <a:ext uri="{FF2B5EF4-FFF2-40B4-BE49-F238E27FC236}">
                <a16:creationId xmlns:a16="http://schemas.microsoft.com/office/drawing/2014/main" id="{62DF92AD-1395-6D22-373D-F56492086C8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639" r="22388" b="-1"/>
          <a:stretch/>
        </p:blipFill>
        <p:spPr bwMode="auto">
          <a:xfrm>
            <a:off x="4901184" y="1463040"/>
            <a:ext cx="3886200" cy="4288536"/>
          </a:xfrm>
          <a:prstGeom prst="rect">
            <a:avLst/>
          </a:prstGeom>
          <a:solidFill>
            <a:srgbClr val="FFFFFF"/>
          </a:solidFill>
        </p:spPr>
      </p:pic>
      <p:sp>
        <p:nvSpPr>
          <p:cNvPr id="5" name="Rectángulo 4">
            <a:extLst>
              <a:ext uri="{FF2B5EF4-FFF2-40B4-BE49-F238E27FC236}">
                <a16:creationId xmlns:a16="http://schemas.microsoft.com/office/drawing/2014/main" id="{AC4763B6-4D86-AD40-BEF2-2A8457452782}"/>
              </a:ext>
            </a:extLst>
          </p:cNvPr>
          <p:cNvSpPr/>
          <p:nvPr/>
        </p:nvSpPr>
        <p:spPr>
          <a:xfrm>
            <a:off x="352426" y="1463040"/>
            <a:ext cx="4147566" cy="4288536"/>
          </a:xfrm>
          <a:prstGeom prst="rect">
            <a:avLst/>
          </a:prstGeom>
        </p:spPr>
        <p:txBody>
          <a:bodyPr vert="horz" lIns="91440" tIns="45720" rIns="91440" bIns="45720" rtlCol="0">
            <a:noAutofit/>
          </a:bodyPr>
          <a:lstStyle/>
          <a:p>
            <a:pPr>
              <a:lnSpc>
                <a:spcPct val="90000"/>
              </a:lnSpc>
              <a:spcAft>
                <a:spcPts val="600"/>
              </a:spcAft>
              <a:buFont typeface="Arial" pitchFamily="34" charset="0"/>
            </a:pPr>
            <a:r>
              <a:rPr lang="es-ES_tradnl" sz="1600" dirty="0">
                <a:effectLst/>
                <a:cs typeface="Tahoma" pitchFamily="34" charset="0"/>
              </a:rPr>
              <a:t>“En la plomiza sociedad de un mundo sin Dios, en su íntimo aburrimiento, ha irrumpido de nuevo la búsqueda de la mística, de algún tipo de contacto con la divinidad. Por todas partes se habla de visiones y mensajes del otro mundo, y dondequiera que se oye la palabra </a:t>
            </a:r>
            <a:r>
              <a:rPr lang="es-ES_tradnl" sz="1600" i="1" dirty="0">
                <a:effectLst/>
                <a:cs typeface="Tahoma" pitchFamily="34" charset="0"/>
              </a:rPr>
              <a:t>aparición</a:t>
            </a:r>
            <a:r>
              <a:rPr lang="es-ES_tradnl" sz="1600" dirty="0">
                <a:effectLst/>
                <a:cs typeface="Tahoma" pitchFamily="34" charset="0"/>
              </a:rPr>
              <a:t> miles se ponen en camino, para descubrir, quizás, una rendija en el mundo a través de la cual el cielo nos mire y nos mande consuelo</a:t>
            </a:r>
            <a:r>
              <a:rPr lang="es-ES" sz="1600" dirty="0">
                <a:cs typeface="Tahoma" pitchFamily="34" charset="0"/>
              </a:rPr>
              <a:t>”</a:t>
            </a:r>
            <a:r>
              <a:rPr lang="es-ES" sz="1600" dirty="0">
                <a:effectLst/>
                <a:cs typeface="Tahoma" pitchFamily="34" charset="0"/>
              </a:rPr>
              <a:t>.</a:t>
            </a:r>
          </a:p>
          <a:p>
            <a:pPr>
              <a:lnSpc>
                <a:spcPct val="90000"/>
              </a:lnSpc>
              <a:spcAft>
                <a:spcPts val="600"/>
              </a:spcAft>
              <a:buFont typeface="Arial" pitchFamily="34" charset="0"/>
            </a:pPr>
            <a:endParaRPr lang="es-ES" sz="1600" dirty="0">
              <a:cs typeface="Tahoma" pitchFamily="34" charset="0"/>
            </a:endParaRPr>
          </a:p>
          <a:p>
            <a:pPr>
              <a:lnSpc>
                <a:spcPct val="90000"/>
              </a:lnSpc>
              <a:spcAft>
                <a:spcPts val="600"/>
              </a:spcAft>
              <a:buFont typeface="Arial" pitchFamily="34" charset="0"/>
            </a:pPr>
            <a:r>
              <a:rPr lang="es-ES_tradnl" sz="1600" dirty="0">
                <a:effectLst/>
                <a:cs typeface="Tahoma" pitchFamily="34" charset="0"/>
              </a:rPr>
              <a:t>“Quien hubiera esperado que el cristianismo se convirtiera en un movimiento de masas, quedará decepcionado. Pero no son los movimientos de masas los que albergan la promesa del futuro. El futuro se construye allí donde las personas están de acuerdo en convicciones vivas. Y el buen futuro se levanta allí donde esas convicciones proceden de la verdad y se adentran en ella</a:t>
            </a:r>
            <a:r>
              <a:rPr lang="es-ES" sz="1600" dirty="0">
                <a:cs typeface="Tahoma" pitchFamily="34" charset="0"/>
              </a:rPr>
              <a:t>”.</a:t>
            </a:r>
          </a:p>
          <a:p>
            <a:pPr>
              <a:lnSpc>
                <a:spcPct val="90000"/>
              </a:lnSpc>
              <a:spcAft>
                <a:spcPts val="600"/>
              </a:spcAft>
              <a:buFont typeface="Arial" pitchFamily="34" charset="0"/>
            </a:pPr>
            <a:r>
              <a:rPr lang="es-ES" sz="1600" cap="small" dirty="0">
                <a:cs typeface="Tahoma" pitchFamily="34" charset="0"/>
              </a:rPr>
              <a:t>R</a:t>
            </a:r>
            <a:r>
              <a:rPr lang="es-ES" sz="1600" cap="small" dirty="0">
                <a:effectLst/>
                <a:cs typeface="Tahoma" pitchFamily="34" charset="0"/>
              </a:rPr>
              <a:t>atzinger, J.,</a:t>
            </a:r>
            <a:r>
              <a:rPr lang="es-ES" sz="1600" dirty="0">
                <a:effectLst/>
                <a:cs typeface="Tahoma" pitchFamily="34" charset="0"/>
              </a:rPr>
              <a:t> </a:t>
            </a:r>
            <a:r>
              <a:rPr lang="es-ES" sz="1600" i="1" dirty="0">
                <a:effectLst/>
                <a:cs typeface="Tahoma" pitchFamily="34" charset="0"/>
              </a:rPr>
              <a:t>Obras completas. IV</a:t>
            </a:r>
            <a:r>
              <a:rPr lang="es-ES" sz="1600" dirty="0">
                <a:effectLst/>
                <a:cs typeface="Tahoma" pitchFamily="34" charset="0"/>
              </a:rPr>
              <a:t>…, pp. 18 y 19 </a:t>
            </a:r>
            <a:endParaRPr lang="es-ES" sz="1600" dirty="0">
              <a:cs typeface="Tahoma" pitchFamily="34" charset="0"/>
            </a:endParaRPr>
          </a:p>
        </p:txBody>
      </p:sp>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228600"/>
            <a:ext cx="7680960" cy="1066800"/>
          </a:xfrm>
        </p:spPr>
        <p:txBody>
          <a:bodyPr vert="horz" lIns="91440" tIns="45720" rIns="91440" bIns="45720" rtlCol="0" anchor="b" anchorCtr="0">
            <a:normAutofit/>
          </a:bodyPr>
          <a:lstStyle/>
          <a:p>
            <a:r>
              <a:rPr lang="es-ES"/>
              <a:t>Cristianismo y modernidad</a:t>
            </a:r>
          </a:p>
        </p:txBody>
      </p:sp>
    </p:spTree>
    <p:extLst>
      <p:ext uri="{BB962C8B-B14F-4D97-AF65-F5344CB8AC3E}">
        <p14:creationId xmlns:p14="http://schemas.microsoft.com/office/powerpoint/2010/main" val="409853814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2852936"/>
            <a:ext cx="8540054" cy="1066800"/>
          </a:xfrm>
        </p:spPr>
        <p:txBody>
          <a:bodyPr>
            <a:normAutofit/>
          </a:bodyPr>
          <a:lstStyle/>
          <a:p>
            <a:pPr algn="ctr"/>
            <a:r>
              <a:rPr lang="es-ES" dirty="0"/>
              <a:t>El alejamiento de Dios y la fe revelada</a:t>
            </a:r>
          </a:p>
        </p:txBody>
      </p:sp>
    </p:spTree>
    <p:extLst>
      <p:ext uri="{BB962C8B-B14F-4D97-AF65-F5344CB8AC3E}">
        <p14:creationId xmlns:p14="http://schemas.microsoft.com/office/powerpoint/2010/main" val="426780737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Philotheologica Project - YouTube">
            <a:extLst>
              <a:ext uri="{FF2B5EF4-FFF2-40B4-BE49-F238E27FC236}">
                <a16:creationId xmlns:a16="http://schemas.microsoft.com/office/drawing/2014/main" id="{2822CE99-6DA2-676E-77AD-0002E1065BF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89" r="4389" b="-3"/>
          <a:stretch/>
        </p:blipFill>
        <p:spPr bwMode="auto">
          <a:xfrm>
            <a:off x="4901184" y="1463040"/>
            <a:ext cx="3886200" cy="4288536"/>
          </a:xfrm>
          <a:prstGeom prst="rect">
            <a:avLst/>
          </a:prstGeom>
          <a:solidFill>
            <a:srgbClr val="FFFFFF"/>
          </a:solidFill>
        </p:spPr>
      </p:pic>
      <p:sp>
        <p:nvSpPr>
          <p:cNvPr id="5" name="Rectángulo 4">
            <a:extLst>
              <a:ext uri="{FF2B5EF4-FFF2-40B4-BE49-F238E27FC236}">
                <a16:creationId xmlns:a16="http://schemas.microsoft.com/office/drawing/2014/main" id="{AC4763B6-4D86-AD40-BEF2-2A8457452782}"/>
              </a:ext>
            </a:extLst>
          </p:cNvPr>
          <p:cNvSpPr/>
          <p:nvPr/>
        </p:nvSpPr>
        <p:spPr>
          <a:xfrm>
            <a:off x="352426" y="1463040"/>
            <a:ext cx="3886200" cy="4288536"/>
          </a:xfrm>
          <a:prstGeom prst="rect">
            <a:avLst/>
          </a:prstGeom>
        </p:spPr>
        <p:txBody>
          <a:bodyPr vert="horz" lIns="91440" tIns="45720" rIns="91440" bIns="45720" rtlCol="0">
            <a:noAutofit/>
          </a:bodyPr>
          <a:lstStyle/>
          <a:p>
            <a:pPr>
              <a:spcAft>
                <a:spcPts val="600"/>
              </a:spcAft>
              <a:buFont typeface="Arial" pitchFamily="34" charset="0"/>
            </a:pPr>
            <a:r>
              <a:rPr lang="es-ES" sz="2000" dirty="0">
                <a:effectLst/>
                <a:cs typeface="Tahoma" pitchFamily="34" charset="0"/>
              </a:rPr>
              <a:t>“Ciertamente, la unidad de la verdad que pregona todo monoteísmo parece anular las individualidades diferentes y diferenciadas, es sospechoso de sofocar despóticamente la autonomía y libertad de las personas singulares, y además parece impedir de entrada todo diálogo o cuestionamiento de tal verdad monolítica. Mientras que todo lo contrario sucedería en el seno de una concepción politeísta.</a:t>
            </a:r>
          </a:p>
          <a:p>
            <a:pPr>
              <a:spcAft>
                <a:spcPts val="600"/>
              </a:spcAft>
              <a:buFont typeface="Arial" pitchFamily="34" charset="0"/>
            </a:pPr>
            <a:r>
              <a:rPr lang="es-ES" sz="2000" dirty="0">
                <a:cs typeface="Tahoma" pitchFamily="34" charset="0"/>
              </a:rPr>
              <a:t>(…)</a:t>
            </a:r>
          </a:p>
        </p:txBody>
      </p:sp>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228600"/>
            <a:ext cx="7680960" cy="1066800"/>
          </a:xfrm>
        </p:spPr>
        <p:txBody>
          <a:bodyPr vert="horz" lIns="91440" tIns="45720" rIns="91440" bIns="45720" rtlCol="0" anchor="b" anchorCtr="0">
            <a:normAutofit/>
          </a:bodyPr>
          <a:lstStyle/>
          <a:p>
            <a:r>
              <a:rPr lang="es-ES" sz="3700"/>
              <a:t>El alejamiento de Dios y la fe revelada</a:t>
            </a:r>
          </a:p>
        </p:txBody>
      </p:sp>
    </p:spTree>
    <p:extLst>
      <p:ext uri="{BB962C8B-B14F-4D97-AF65-F5344CB8AC3E}">
        <p14:creationId xmlns:p14="http://schemas.microsoft.com/office/powerpoint/2010/main" val="211728932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hilotheologica Project - YouTube">
            <a:extLst>
              <a:ext uri="{FF2B5EF4-FFF2-40B4-BE49-F238E27FC236}">
                <a16:creationId xmlns:a16="http://schemas.microsoft.com/office/drawing/2014/main" id="{2044B407-B140-12F0-FE0A-7DC54C2AA28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89" r="4389" b="-3"/>
          <a:stretch/>
        </p:blipFill>
        <p:spPr bwMode="auto">
          <a:xfrm>
            <a:off x="4901184" y="1463040"/>
            <a:ext cx="3886200" cy="4288536"/>
          </a:xfrm>
          <a:prstGeom prst="rect">
            <a:avLst/>
          </a:prstGeom>
          <a:solidFill>
            <a:srgbClr val="FFFFFF"/>
          </a:solidFill>
        </p:spPr>
      </p:pic>
      <p:sp>
        <p:nvSpPr>
          <p:cNvPr id="5" name="Rectángulo 4">
            <a:extLst>
              <a:ext uri="{FF2B5EF4-FFF2-40B4-BE49-F238E27FC236}">
                <a16:creationId xmlns:a16="http://schemas.microsoft.com/office/drawing/2014/main" id="{AC4763B6-4D86-AD40-BEF2-2A8457452782}"/>
              </a:ext>
            </a:extLst>
          </p:cNvPr>
          <p:cNvSpPr/>
          <p:nvPr/>
        </p:nvSpPr>
        <p:spPr>
          <a:xfrm>
            <a:off x="352426" y="1463040"/>
            <a:ext cx="3886200" cy="4288536"/>
          </a:xfrm>
          <a:prstGeom prst="rect">
            <a:avLst/>
          </a:prstGeom>
        </p:spPr>
        <p:txBody>
          <a:bodyPr vert="horz" lIns="91440" tIns="45720" rIns="91440" bIns="45720" rtlCol="0">
            <a:noAutofit/>
          </a:bodyPr>
          <a:lstStyle/>
          <a:p>
            <a:pPr>
              <a:spcAft>
                <a:spcPts val="600"/>
              </a:spcAft>
              <a:buFont typeface="Arial" pitchFamily="34" charset="0"/>
            </a:pPr>
            <a:r>
              <a:rPr lang="es-ES">
                <a:effectLst/>
                <a:cs typeface="Tahoma" pitchFamily="34" charset="0"/>
              </a:rPr>
              <a:t>(...) Pero bien puede ocurrir justamente lo contrario. Si un monoteísmo admite la idea de verdad (que solo puede ser, al final, unitaria y superior a la misma religión), se somete entonces, sin miedo, a las reglas de la racionalidad –o razonabilidad–, a saber: reconocer verdades auténticas allá donde las haya, también las parciales y diversas, así como posibilitar la búsqueda de verdades, también parciales, que permitan el diálogo y la mejor fundamentación mediante los recursos propios de la lógica (comparaciones, análisis, demostraciones, reducción al absurdo, etcétera).  (…)</a:t>
            </a:r>
            <a:endParaRPr lang="es-ES">
              <a:cs typeface="Tahoma" pitchFamily="34" charset="0"/>
            </a:endParaRPr>
          </a:p>
        </p:txBody>
      </p:sp>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228600"/>
            <a:ext cx="7680960" cy="1066800"/>
          </a:xfrm>
        </p:spPr>
        <p:txBody>
          <a:bodyPr vert="horz" lIns="91440" tIns="45720" rIns="91440" bIns="45720" rtlCol="0" anchor="b" anchorCtr="0">
            <a:normAutofit/>
          </a:bodyPr>
          <a:lstStyle/>
          <a:p>
            <a:r>
              <a:rPr lang="es-ES" sz="3700"/>
              <a:t>El alejamiento de Dios y la fe revelada</a:t>
            </a:r>
          </a:p>
        </p:txBody>
      </p:sp>
    </p:spTree>
    <p:extLst>
      <p:ext uri="{BB962C8B-B14F-4D97-AF65-F5344CB8AC3E}">
        <p14:creationId xmlns:p14="http://schemas.microsoft.com/office/powerpoint/2010/main" val="141209977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Philotheologica Project - YouTube">
            <a:extLst>
              <a:ext uri="{FF2B5EF4-FFF2-40B4-BE49-F238E27FC236}">
                <a16:creationId xmlns:a16="http://schemas.microsoft.com/office/drawing/2014/main" id="{89C88363-48EB-2A53-4930-AC4BE5ACBD5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89" r="4389" b="-3"/>
          <a:stretch/>
        </p:blipFill>
        <p:spPr bwMode="auto">
          <a:xfrm>
            <a:off x="4901184" y="1463040"/>
            <a:ext cx="3886200" cy="4288536"/>
          </a:xfrm>
          <a:prstGeom prst="rect">
            <a:avLst/>
          </a:prstGeom>
          <a:solidFill>
            <a:srgbClr val="FFFFFF"/>
          </a:solidFill>
        </p:spPr>
      </p:pic>
      <p:sp>
        <p:nvSpPr>
          <p:cNvPr id="5" name="Rectángulo 4">
            <a:extLst>
              <a:ext uri="{FF2B5EF4-FFF2-40B4-BE49-F238E27FC236}">
                <a16:creationId xmlns:a16="http://schemas.microsoft.com/office/drawing/2014/main" id="{AC4763B6-4D86-AD40-BEF2-2A8457452782}"/>
              </a:ext>
            </a:extLst>
          </p:cNvPr>
          <p:cNvSpPr/>
          <p:nvPr/>
        </p:nvSpPr>
        <p:spPr>
          <a:xfrm>
            <a:off x="352426" y="1463040"/>
            <a:ext cx="3886200" cy="4288536"/>
          </a:xfrm>
          <a:prstGeom prst="rect">
            <a:avLst/>
          </a:prstGeom>
        </p:spPr>
        <p:txBody>
          <a:bodyPr vert="horz" lIns="91440" tIns="45720" rIns="91440" bIns="45720" rtlCol="0">
            <a:normAutofit/>
          </a:bodyPr>
          <a:lstStyle/>
          <a:p>
            <a:pPr>
              <a:spcAft>
                <a:spcPts val="600"/>
              </a:spcAft>
              <a:buFont typeface="Arial" pitchFamily="34" charset="0"/>
            </a:pPr>
            <a:r>
              <a:rPr lang="es-ES" dirty="0">
                <a:effectLst/>
                <a:cs typeface="Tahoma" pitchFamily="34" charset="0"/>
              </a:rPr>
              <a:t>(…) En cuanto diálogo, algunos filósofos posmodernos defienden la necesidad de un diálogo que debiera prescindir de toda convicción previa (extraño e imposible diálogo sería, al faltar todo argumento de partida). Frente a ellos hay que advertir que es posible un verdadero diálogo manteniendo las propias certezas, la propia fe; lo único que se requiere –aunque no es poco– es la sincera disposición a escuchar, o sea, a admitir la posibilidad de aprender algo del otro, incluso algo que ayude a comprender mejor la propia fe.  (…) </a:t>
            </a:r>
            <a:endParaRPr lang="es-ES" dirty="0">
              <a:cs typeface="Tahoma" pitchFamily="34" charset="0"/>
            </a:endParaRPr>
          </a:p>
        </p:txBody>
      </p:sp>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228600"/>
            <a:ext cx="7680960" cy="1066800"/>
          </a:xfrm>
        </p:spPr>
        <p:txBody>
          <a:bodyPr vert="horz" lIns="91440" tIns="45720" rIns="91440" bIns="45720" rtlCol="0" anchor="b" anchorCtr="0">
            <a:normAutofit/>
          </a:bodyPr>
          <a:lstStyle/>
          <a:p>
            <a:r>
              <a:rPr lang="es-ES" sz="3700"/>
              <a:t>El alejamiento de Dios y la fe revelada</a:t>
            </a:r>
          </a:p>
        </p:txBody>
      </p:sp>
    </p:spTree>
    <p:extLst>
      <p:ext uri="{BB962C8B-B14F-4D97-AF65-F5344CB8AC3E}">
        <p14:creationId xmlns:p14="http://schemas.microsoft.com/office/powerpoint/2010/main" val="302072954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Philotheologica Project - YouTube">
            <a:extLst>
              <a:ext uri="{FF2B5EF4-FFF2-40B4-BE49-F238E27FC236}">
                <a16:creationId xmlns:a16="http://schemas.microsoft.com/office/drawing/2014/main" id="{128DD457-2ACF-04BD-9730-8FE90FDC0EA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89" r="4389" b="-3"/>
          <a:stretch/>
        </p:blipFill>
        <p:spPr bwMode="auto">
          <a:xfrm>
            <a:off x="4901184" y="1463040"/>
            <a:ext cx="3886200" cy="4288536"/>
          </a:xfrm>
          <a:prstGeom prst="rect">
            <a:avLst/>
          </a:prstGeom>
          <a:solidFill>
            <a:srgbClr val="FFFFFF"/>
          </a:solidFill>
        </p:spPr>
      </p:pic>
      <p:sp>
        <p:nvSpPr>
          <p:cNvPr id="5" name="Rectángulo 4">
            <a:extLst>
              <a:ext uri="{FF2B5EF4-FFF2-40B4-BE49-F238E27FC236}">
                <a16:creationId xmlns:a16="http://schemas.microsoft.com/office/drawing/2014/main" id="{AC4763B6-4D86-AD40-BEF2-2A8457452782}"/>
              </a:ext>
            </a:extLst>
          </p:cNvPr>
          <p:cNvSpPr/>
          <p:nvPr/>
        </p:nvSpPr>
        <p:spPr>
          <a:xfrm>
            <a:off x="352426" y="1463040"/>
            <a:ext cx="3886200" cy="4288536"/>
          </a:xfrm>
          <a:prstGeom prst="rect">
            <a:avLst/>
          </a:prstGeom>
        </p:spPr>
        <p:txBody>
          <a:bodyPr vert="horz" lIns="91440" tIns="45720" rIns="91440" bIns="45720" rtlCol="0">
            <a:normAutofit/>
          </a:bodyPr>
          <a:lstStyle/>
          <a:p>
            <a:pPr>
              <a:spcAft>
                <a:spcPts val="600"/>
              </a:spcAft>
              <a:buFont typeface="Arial" pitchFamily="34" charset="0"/>
            </a:pPr>
            <a:r>
              <a:rPr lang="es-ES" sz="2000" dirty="0">
                <a:effectLst/>
                <a:latin typeface="Corbel" panose="020B0503020204020204" pitchFamily="34" charset="0"/>
                <a:cs typeface="Tahoma" pitchFamily="34" charset="0"/>
              </a:rPr>
              <a:t>(…)</a:t>
            </a:r>
          </a:p>
          <a:p>
            <a:pPr>
              <a:spcAft>
                <a:spcPts val="600"/>
              </a:spcAft>
              <a:buFont typeface="Arial" pitchFamily="34" charset="0"/>
            </a:pPr>
            <a:r>
              <a:rPr lang="es-ES" sz="2000" dirty="0">
                <a:effectLst/>
                <a:latin typeface="Corbel" panose="020B0503020204020204" pitchFamily="34" charset="0"/>
                <a:cs typeface="Tahoma" pitchFamily="34" charset="0"/>
              </a:rPr>
              <a:t>En cambio, la renuncia por principio de todo politeísmo a una racionalidad unitaria última favorece el abandono final de toda idea de verdad. Pero entonces la tentación del imperio de la sola ley del más fuerte no es solamente una sugestiva opción, sino también una necesaria consecuencia práctica”.</a:t>
            </a:r>
          </a:p>
          <a:p>
            <a:pPr>
              <a:spcAft>
                <a:spcPts val="600"/>
              </a:spcAft>
              <a:buFont typeface="Arial" pitchFamily="34" charset="0"/>
            </a:pPr>
            <a:endParaRPr lang="es-ES" sz="2000" dirty="0">
              <a:latin typeface="Corbel" panose="020B0503020204020204" pitchFamily="34" charset="0"/>
              <a:cs typeface="Tahoma" pitchFamily="34" charset="0"/>
            </a:endParaRPr>
          </a:p>
          <a:p>
            <a:pPr>
              <a:spcAft>
                <a:spcPts val="600"/>
              </a:spcAft>
              <a:buFont typeface="Arial" pitchFamily="34" charset="0"/>
            </a:pPr>
            <a:r>
              <a:rPr lang="es-ES" sz="2000" cap="small" dirty="0">
                <a:effectLst/>
                <a:latin typeface="Corbel" panose="020B0503020204020204" pitchFamily="34" charset="0"/>
                <a:ea typeface="Times New Roman" panose="02020603050405020304" pitchFamily="18" charset="0"/>
              </a:rPr>
              <a:t>Sánchez-Migallón, S.</a:t>
            </a:r>
            <a:r>
              <a:rPr lang="es-ES" sz="2000" dirty="0">
                <a:effectLst/>
                <a:latin typeface="Corbel" panose="020B0503020204020204" pitchFamily="34" charset="0"/>
                <a:ea typeface="Times New Roman" panose="02020603050405020304" pitchFamily="18" charset="0"/>
              </a:rPr>
              <a:t>, «Religión, verdad y violencia…», p. 292</a:t>
            </a:r>
            <a:r>
              <a:rPr lang="es-ES" sz="2000" dirty="0">
                <a:effectLst/>
                <a:latin typeface="Corbel" panose="020B0503020204020204" pitchFamily="34" charset="0"/>
              </a:rPr>
              <a:t> </a:t>
            </a:r>
            <a:endParaRPr lang="es-ES" sz="2000" dirty="0">
              <a:latin typeface="Corbel" panose="020B0503020204020204" pitchFamily="34" charset="0"/>
              <a:cs typeface="Tahoma" pitchFamily="34" charset="0"/>
            </a:endParaRPr>
          </a:p>
        </p:txBody>
      </p:sp>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228600"/>
            <a:ext cx="7680960" cy="1066800"/>
          </a:xfrm>
        </p:spPr>
        <p:txBody>
          <a:bodyPr vert="horz" lIns="91440" tIns="45720" rIns="91440" bIns="45720" rtlCol="0" anchor="b" anchorCtr="0">
            <a:normAutofit/>
          </a:bodyPr>
          <a:lstStyle/>
          <a:p>
            <a:r>
              <a:rPr lang="es-ES" sz="3700"/>
              <a:t>El alejamiento de Dios y la fe revelada</a:t>
            </a:r>
          </a:p>
        </p:txBody>
      </p:sp>
    </p:spTree>
    <p:extLst>
      <p:ext uri="{BB962C8B-B14F-4D97-AF65-F5344CB8AC3E}">
        <p14:creationId xmlns:p14="http://schemas.microsoft.com/office/powerpoint/2010/main" val="302347043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AC4763B6-4D86-AD40-BEF2-2A8457452782}"/>
              </a:ext>
            </a:extLst>
          </p:cNvPr>
          <p:cNvSpPr/>
          <p:nvPr/>
        </p:nvSpPr>
        <p:spPr>
          <a:xfrm>
            <a:off x="352426" y="1442711"/>
            <a:ext cx="4867646" cy="4866609"/>
          </a:xfrm>
          <a:prstGeom prst="rect">
            <a:avLst/>
          </a:prstGeom>
        </p:spPr>
        <p:txBody>
          <a:bodyPr vert="horz" lIns="91440" tIns="45720" rIns="91440" bIns="45720" rtlCol="0">
            <a:noAutofit/>
          </a:bodyPr>
          <a:lstStyle/>
          <a:p>
            <a:pPr>
              <a:spcAft>
                <a:spcPts val="600"/>
              </a:spcAft>
            </a:pPr>
            <a:r>
              <a:rPr lang="es-ES" sz="1600" dirty="0">
                <a:effectLst/>
                <a:latin typeface="Corbel" panose="020B0503020204020204" pitchFamily="34" charset="0"/>
                <a:ea typeface="Times New Roman" panose="02020603050405020304" pitchFamily="18" charset="0"/>
              </a:rPr>
              <a:t>“Los tres rasgos del pensamiento posmoderno […] (disolución del sujeto, de la verdad y de la historia) han impregnado en buena medida la mentalidad contemporánea. Al hacerlo, han contribuido a hacer de nuestra época una época </a:t>
            </a:r>
            <a:r>
              <a:rPr lang="es-ES" sz="1600" dirty="0" err="1">
                <a:effectLst/>
                <a:latin typeface="Corbel" panose="020B0503020204020204" pitchFamily="34" charset="0"/>
                <a:ea typeface="Times New Roman" panose="02020603050405020304" pitchFamily="18" charset="0"/>
              </a:rPr>
              <a:t>poscristiana</a:t>
            </a:r>
            <a:r>
              <a:rPr lang="es-ES" sz="1600" dirty="0">
                <a:effectLst/>
                <a:latin typeface="Corbel" panose="020B0503020204020204" pitchFamily="34" charset="0"/>
                <a:ea typeface="Times New Roman" panose="02020603050405020304" pitchFamily="18" charset="0"/>
              </a:rPr>
              <a:t>. No perdamos de vista que el cristianismo se presenta ni más ni menos que como la verdad capaz de salvar al hombre haciéndole partícipe de la vida divina; que esta verdad interpela al sujeto en su intransferible individualidad, invitándole a una conversión que compromete su entera existencia; que la participación del hombre en la vida divina está decisivamente mediada por el acontecimiento de la encarnación de Cristo. En un mundo que desconfía de la verdad, que ha difuminado la identidad personal hasta incapacitarla para el ejercicio de la responsabilidad y que declara la historia irrecuperable, el mensaje cristiano se enfrenta a enormes dificultades para hacerse creíble, o incluso inteligible</a:t>
            </a:r>
            <a:r>
              <a:rPr lang="es-ES" sz="1600" dirty="0">
                <a:latin typeface="Corbel" panose="020B0503020204020204" pitchFamily="34" charset="0"/>
                <a:ea typeface="Times New Roman" panose="02020603050405020304" pitchFamily="18" charset="0"/>
              </a:rPr>
              <a:t>”</a:t>
            </a:r>
            <a:r>
              <a:rPr lang="es-ES" sz="1600" dirty="0">
                <a:effectLst/>
                <a:latin typeface="Corbel" panose="020B0503020204020204" pitchFamily="34" charset="0"/>
              </a:rPr>
              <a:t>.</a:t>
            </a:r>
          </a:p>
          <a:p>
            <a:pPr>
              <a:spcAft>
                <a:spcPts val="600"/>
              </a:spcAft>
            </a:pPr>
            <a:r>
              <a:rPr lang="es-ES" sz="1600" cap="small" dirty="0">
                <a:effectLst/>
                <a:latin typeface="Corbel" panose="020B0503020204020204" pitchFamily="34" charset="0"/>
                <a:ea typeface="Times New Roman" panose="02020603050405020304" pitchFamily="18" charset="0"/>
              </a:rPr>
              <a:t>Rodríguez Duplá, L.,</a:t>
            </a:r>
            <a:r>
              <a:rPr lang="es-ES" sz="1600" dirty="0">
                <a:effectLst/>
                <a:latin typeface="Corbel" panose="020B0503020204020204" pitchFamily="34" charset="0"/>
                <a:ea typeface="Times New Roman" panose="02020603050405020304" pitchFamily="18" charset="0"/>
              </a:rPr>
              <a:t> «El alejamiento práctico de Dios…», p. 39.</a:t>
            </a:r>
            <a:r>
              <a:rPr lang="es-ES" sz="1600" dirty="0">
                <a:effectLst/>
                <a:latin typeface="Corbel" panose="020B0503020204020204" pitchFamily="34" charset="0"/>
              </a:rPr>
              <a:t> </a:t>
            </a:r>
            <a:endParaRPr lang="es-ES" sz="1600" dirty="0">
              <a:latin typeface="Corbel" panose="020B0503020204020204" pitchFamily="34" charset="0"/>
              <a:cs typeface="Tahoma" pitchFamily="34" charset="0"/>
            </a:endParaRPr>
          </a:p>
        </p:txBody>
      </p:sp>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116632"/>
            <a:ext cx="7680960" cy="1066800"/>
          </a:xfrm>
        </p:spPr>
        <p:txBody>
          <a:bodyPr vert="horz" lIns="91440" tIns="45720" rIns="91440" bIns="45720" rtlCol="0" anchor="b" anchorCtr="0">
            <a:normAutofit fontScale="90000"/>
          </a:bodyPr>
          <a:lstStyle/>
          <a:p>
            <a:r>
              <a:rPr lang="es-ES" sz="3700" dirty="0"/>
              <a:t>Disolución del sujeto, de la verdad y de la historia</a:t>
            </a:r>
          </a:p>
        </p:txBody>
      </p:sp>
      <p:pic>
        <p:nvPicPr>
          <p:cNvPr id="6" name="Picture 2" descr="La fe en la Universidad, 2. Leonardo Rodríguez Duplá. Universidad de  Navarra - YouTube">
            <a:extLst>
              <a:ext uri="{FF2B5EF4-FFF2-40B4-BE49-F238E27FC236}">
                <a16:creationId xmlns:a16="http://schemas.microsoft.com/office/drawing/2014/main" id="{054177C6-E74A-3F6E-3ABE-AB95AFB0A36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264" r="27763" b="-1"/>
          <a:stretch/>
        </p:blipFill>
        <p:spPr bwMode="auto">
          <a:xfrm>
            <a:off x="5378742" y="1772816"/>
            <a:ext cx="3412832" cy="3766160"/>
          </a:xfrm>
          <a:prstGeom prst="rect">
            <a:avLst/>
          </a:prstGeom>
          <a:solidFill>
            <a:srgbClr val="FFFFFF"/>
          </a:solidFill>
        </p:spPr>
      </p:pic>
    </p:spTree>
    <p:extLst>
      <p:ext uri="{BB962C8B-B14F-4D97-AF65-F5344CB8AC3E}">
        <p14:creationId xmlns:p14="http://schemas.microsoft.com/office/powerpoint/2010/main" val="44447900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AC4763B6-4D86-AD40-BEF2-2A8457452782}"/>
              </a:ext>
            </a:extLst>
          </p:cNvPr>
          <p:cNvSpPr/>
          <p:nvPr/>
        </p:nvSpPr>
        <p:spPr>
          <a:xfrm>
            <a:off x="352426" y="1412776"/>
            <a:ext cx="4548758" cy="4918288"/>
          </a:xfrm>
          <a:prstGeom prst="rect">
            <a:avLst/>
          </a:prstGeom>
        </p:spPr>
        <p:txBody>
          <a:bodyPr vert="horz" lIns="91440" tIns="45720" rIns="91440" bIns="45720" rtlCol="0">
            <a:noAutofit/>
          </a:bodyPr>
          <a:lstStyle/>
          <a:p>
            <a:pPr>
              <a:spcAft>
                <a:spcPts val="600"/>
              </a:spcAft>
            </a:pPr>
            <a:r>
              <a:rPr lang="es-ES" sz="1700" dirty="0">
                <a:effectLst/>
                <a:latin typeface="Corbel" panose="020B0503020204020204" pitchFamily="34" charset="0"/>
                <a:ea typeface="Times New Roman" panose="02020603050405020304" pitchFamily="18" charset="0"/>
              </a:rPr>
              <a:t>“…[por] más que el compromiso social sea un rasgo característico del </a:t>
            </a:r>
            <a:r>
              <a:rPr lang="es-ES" sz="1700" i="1" dirty="0">
                <a:effectLst/>
                <a:latin typeface="Corbel" panose="020B0503020204020204" pitchFamily="34" charset="0"/>
                <a:ea typeface="Times New Roman" panose="02020603050405020304" pitchFamily="18" charset="0"/>
              </a:rPr>
              <a:t>ethos</a:t>
            </a:r>
            <a:r>
              <a:rPr lang="es-ES" sz="1700" dirty="0">
                <a:effectLst/>
                <a:latin typeface="Corbel" panose="020B0503020204020204" pitchFamily="34" charset="0"/>
                <a:ea typeface="Times New Roman" panose="02020603050405020304" pitchFamily="18" charset="0"/>
              </a:rPr>
              <a:t> cristiano, la implantación del reino de Dios nada tiene de espectacular, como se encarga de recordarnos la parábola del grano de mostaza. Pero lo verdaderamente decisivo es que la relación entre la conducta moral y el reino no es instrumental, sino consecutiva. Jesús no nos dice en primer lugar: «haced el bien </a:t>
            </a:r>
            <a:r>
              <a:rPr lang="es-ES" sz="1700" i="1" dirty="0">
                <a:effectLst/>
                <a:latin typeface="Corbel" panose="020B0503020204020204" pitchFamily="34" charset="0"/>
                <a:ea typeface="Times New Roman" panose="02020603050405020304" pitchFamily="18" charset="0"/>
              </a:rPr>
              <a:t>para que</a:t>
            </a:r>
            <a:r>
              <a:rPr lang="es-ES" sz="1700" dirty="0">
                <a:effectLst/>
                <a:latin typeface="Corbel" panose="020B0503020204020204" pitchFamily="34" charset="0"/>
                <a:ea typeface="Times New Roman" panose="02020603050405020304" pitchFamily="18" charset="0"/>
              </a:rPr>
              <a:t> venga el reino de Dios», sino «haced el bien </a:t>
            </a:r>
            <a:r>
              <a:rPr lang="es-ES" sz="1700" i="1" dirty="0">
                <a:effectLst/>
                <a:latin typeface="Corbel" panose="020B0503020204020204" pitchFamily="34" charset="0"/>
                <a:ea typeface="Times New Roman" panose="02020603050405020304" pitchFamily="18" charset="0"/>
              </a:rPr>
              <a:t>porque</a:t>
            </a:r>
            <a:r>
              <a:rPr lang="es-ES" sz="1700" dirty="0">
                <a:effectLst/>
                <a:latin typeface="Corbel" panose="020B0503020204020204" pitchFamily="34" charset="0"/>
                <a:ea typeface="Times New Roman" panose="02020603050405020304" pitchFamily="18" charset="0"/>
              </a:rPr>
              <a:t> el reino de Dios ya se ha iniciado» (SCHRAGE, p. 41). Como se ve, la dialéctica de presente y futuro resulta de nuevo determinante. Por otra parte, la idea de que el odio y la violencia sean un camino lícito hacia la salvación es demasiado contraria al espíritu de los Evangelios para que debamos demorarnos en ella”.</a:t>
            </a:r>
            <a:r>
              <a:rPr lang="es-ES" sz="1700" dirty="0">
                <a:effectLst/>
                <a:latin typeface="Corbel" panose="020B0503020204020204" pitchFamily="34" charset="0"/>
              </a:rPr>
              <a:t> </a:t>
            </a:r>
          </a:p>
          <a:p>
            <a:pPr>
              <a:spcAft>
                <a:spcPts val="600"/>
              </a:spcAft>
            </a:pPr>
            <a:r>
              <a:rPr lang="es-ES" sz="1700" cap="small" dirty="0">
                <a:effectLst/>
                <a:latin typeface="Corbel" panose="020B0503020204020204" pitchFamily="34" charset="0"/>
                <a:ea typeface="Times New Roman" panose="02020603050405020304" pitchFamily="18" charset="0"/>
              </a:rPr>
              <a:t>Rodríguez Duplá, L.,</a:t>
            </a:r>
            <a:r>
              <a:rPr lang="es-ES" sz="1700" dirty="0">
                <a:effectLst/>
                <a:latin typeface="Corbel" panose="020B0503020204020204" pitchFamily="34" charset="0"/>
                <a:ea typeface="Times New Roman" panose="02020603050405020304" pitchFamily="18" charset="0"/>
              </a:rPr>
              <a:t> </a:t>
            </a:r>
            <a:r>
              <a:rPr lang="es-ES" sz="1700" i="1" dirty="0">
                <a:effectLst/>
                <a:latin typeface="Corbel" panose="020B0503020204020204" pitchFamily="34" charset="0"/>
                <a:ea typeface="Times New Roman" panose="02020603050405020304" pitchFamily="18" charset="0"/>
              </a:rPr>
              <a:t>Ética de la vida buena</a:t>
            </a:r>
            <a:r>
              <a:rPr lang="es-ES" sz="1700" dirty="0">
                <a:effectLst/>
                <a:latin typeface="Corbel" panose="020B0503020204020204" pitchFamily="34" charset="0"/>
                <a:ea typeface="Times New Roman" panose="02020603050405020304" pitchFamily="18" charset="0"/>
              </a:rPr>
              <a:t>…, p. 107. </a:t>
            </a:r>
            <a:endParaRPr lang="es-ES" sz="1700" dirty="0">
              <a:latin typeface="Corbel" panose="020B0503020204020204" pitchFamily="34" charset="0"/>
              <a:cs typeface="Tahoma" pitchFamily="34" charset="0"/>
            </a:endParaRPr>
          </a:p>
        </p:txBody>
      </p:sp>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228600"/>
            <a:ext cx="7680960" cy="1066800"/>
          </a:xfrm>
        </p:spPr>
        <p:txBody>
          <a:bodyPr vert="horz" lIns="91440" tIns="45720" rIns="91440" bIns="45720" rtlCol="0" anchor="b" anchorCtr="0">
            <a:normAutofit/>
          </a:bodyPr>
          <a:lstStyle/>
          <a:p>
            <a:r>
              <a:rPr lang="es-ES" sz="3700" dirty="0"/>
              <a:t>Vivir en “un ya pero todavía no”</a:t>
            </a:r>
          </a:p>
        </p:txBody>
      </p:sp>
      <p:pic>
        <p:nvPicPr>
          <p:cNvPr id="2" name="Picture 2" descr="La fe en la Universidad, 2. Leonardo Rodríguez Duplá. Universidad de  Navarra - YouTube">
            <a:extLst>
              <a:ext uri="{FF2B5EF4-FFF2-40B4-BE49-F238E27FC236}">
                <a16:creationId xmlns:a16="http://schemas.microsoft.com/office/drawing/2014/main" id="{64DF4C67-5831-C2C3-CB62-0E7D6369D80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264" r="27763" b="-1"/>
          <a:stretch/>
        </p:blipFill>
        <p:spPr bwMode="auto">
          <a:xfrm>
            <a:off x="5378742" y="1772816"/>
            <a:ext cx="3412832" cy="3766160"/>
          </a:xfrm>
          <a:prstGeom prst="rect">
            <a:avLst/>
          </a:prstGeom>
          <a:solidFill>
            <a:srgbClr val="FFFFFF"/>
          </a:solidFill>
        </p:spPr>
      </p:pic>
    </p:spTree>
    <p:extLst>
      <p:ext uri="{BB962C8B-B14F-4D97-AF65-F5344CB8AC3E}">
        <p14:creationId xmlns:p14="http://schemas.microsoft.com/office/powerpoint/2010/main" val="47161185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AC4763B6-4D86-AD40-BEF2-2A8457452782}"/>
              </a:ext>
            </a:extLst>
          </p:cNvPr>
          <p:cNvSpPr/>
          <p:nvPr/>
        </p:nvSpPr>
        <p:spPr>
          <a:xfrm>
            <a:off x="352426" y="1412776"/>
            <a:ext cx="4867646" cy="4918288"/>
          </a:xfrm>
          <a:prstGeom prst="rect">
            <a:avLst/>
          </a:prstGeom>
        </p:spPr>
        <p:txBody>
          <a:bodyPr vert="horz" lIns="91440" tIns="45720" rIns="91440" bIns="45720" rtlCol="0">
            <a:noAutofit/>
          </a:bodyPr>
          <a:lstStyle/>
          <a:p>
            <a:pPr>
              <a:spcAft>
                <a:spcPts val="600"/>
              </a:spcAft>
            </a:pPr>
            <a:r>
              <a:rPr lang="es-ES" sz="1700" dirty="0">
                <a:effectLst/>
                <a:latin typeface="Corbel" panose="020B0503020204020204" pitchFamily="34" charset="0"/>
                <a:ea typeface="Times New Roman" panose="02020603050405020304" pitchFamily="18" charset="0"/>
              </a:rPr>
              <a:t>“Sin embargo, esta interpretación se estrella contra la evidencia de que no es posible para la razón derivar del orden constante de la creación los contenidos más característicos del mensaje moral del Jesús: ¿qué argumento estrictamente racional probará el acierto de los paradójicos juicios de valor vertidos en el sermón de la montaña o del precepto del amor al enemigo? Por otra parte, resulta muy inadecuado presentar el reino como una tarea exclusiva o incluso predominantemente humana, cuando la iniciativa corresponde en realidad a Dios, que es quien lo ha instaurado y quien lo llevará a su confirmación. Esto explica que la mayor parte de los exégetas coincidan en sostener que los elementos sapienciales de la predicación de Jesús se hallan siempre subordinados a la perspectiva escatológica, que es la dominante</a:t>
            </a:r>
            <a:r>
              <a:rPr lang="es-ES" sz="1700" dirty="0">
                <a:latin typeface="Corbel" panose="020B0503020204020204" pitchFamily="34" charset="0"/>
                <a:ea typeface="Times New Roman" panose="02020603050405020304" pitchFamily="18" charset="0"/>
              </a:rPr>
              <a:t>”</a:t>
            </a:r>
            <a:r>
              <a:rPr lang="es-ES" sz="1700" dirty="0">
                <a:effectLst/>
                <a:latin typeface="Corbel" panose="020B0503020204020204" pitchFamily="34" charset="0"/>
              </a:rPr>
              <a:t>.</a:t>
            </a:r>
          </a:p>
          <a:p>
            <a:pPr>
              <a:spcAft>
                <a:spcPts val="600"/>
              </a:spcAft>
            </a:pPr>
            <a:r>
              <a:rPr lang="es-ES" sz="1700" cap="small" dirty="0">
                <a:effectLst/>
                <a:latin typeface="Corbel" panose="020B0503020204020204" pitchFamily="34" charset="0"/>
                <a:ea typeface="Times New Roman" panose="02020603050405020304" pitchFamily="18" charset="0"/>
              </a:rPr>
              <a:t>Rodríguez Duplá, L.,</a:t>
            </a:r>
            <a:r>
              <a:rPr lang="es-ES" sz="1700" dirty="0">
                <a:effectLst/>
                <a:latin typeface="Corbel" panose="020B0503020204020204" pitchFamily="34" charset="0"/>
                <a:ea typeface="Times New Roman" panose="02020603050405020304" pitchFamily="18" charset="0"/>
              </a:rPr>
              <a:t> </a:t>
            </a:r>
            <a:r>
              <a:rPr lang="es-ES" sz="1700" i="1" dirty="0">
                <a:effectLst/>
                <a:latin typeface="Corbel" panose="020B0503020204020204" pitchFamily="34" charset="0"/>
                <a:ea typeface="Times New Roman" panose="02020603050405020304" pitchFamily="18" charset="0"/>
              </a:rPr>
              <a:t>Ética de la vida buena</a:t>
            </a:r>
            <a:r>
              <a:rPr lang="es-ES" sz="1700" dirty="0">
                <a:effectLst/>
                <a:latin typeface="Corbel" panose="020B0503020204020204" pitchFamily="34" charset="0"/>
                <a:ea typeface="Times New Roman" panose="02020603050405020304" pitchFamily="18" charset="0"/>
              </a:rPr>
              <a:t>…, p. 108</a:t>
            </a:r>
            <a:r>
              <a:rPr lang="es-ES" sz="1700" dirty="0">
                <a:effectLst/>
                <a:latin typeface="Corbel" panose="020B0503020204020204" pitchFamily="34" charset="0"/>
              </a:rPr>
              <a:t> </a:t>
            </a:r>
            <a:endParaRPr lang="es-ES" sz="1700" dirty="0">
              <a:latin typeface="Corbel" panose="020B0503020204020204" pitchFamily="34" charset="0"/>
              <a:cs typeface="Tahoma" pitchFamily="34" charset="0"/>
            </a:endParaRPr>
          </a:p>
        </p:txBody>
      </p:sp>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228600"/>
            <a:ext cx="7680960" cy="1066800"/>
          </a:xfrm>
        </p:spPr>
        <p:txBody>
          <a:bodyPr vert="horz" lIns="91440" tIns="45720" rIns="91440" bIns="45720" rtlCol="0" anchor="b" anchorCtr="0">
            <a:normAutofit/>
          </a:bodyPr>
          <a:lstStyle/>
          <a:p>
            <a:r>
              <a:rPr lang="es-ES" sz="3700" dirty="0"/>
              <a:t>Vivir en “un ya pero todavía no”</a:t>
            </a:r>
          </a:p>
        </p:txBody>
      </p:sp>
      <p:pic>
        <p:nvPicPr>
          <p:cNvPr id="2" name="Picture 2" descr="La fe en la Universidad, 2. Leonardo Rodríguez Duplá. Universidad de  Navarra - YouTube">
            <a:extLst>
              <a:ext uri="{FF2B5EF4-FFF2-40B4-BE49-F238E27FC236}">
                <a16:creationId xmlns:a16="http://schemas.microsoft.com/office/drawing/2014/main" id="{AE127336-ED8D-D570-BE16-AA248FF1AC7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264" r="27763" b="-1"/>
          <a:stretch/>
        </p:blipFill>
        <p:spPr bwMode="auto">
          <a:xfrm>
            <a:off x="5378742" y="1772816"/>
            <a:ext cx="3412832" cy="3766160"/>
          </a:xfrm>
          <a:prstGeom prst="rect">
            <a:avLst/>
          </a:prstGeom>
          <a:solidFill>
            <a:srgbClr val="FFFFFF"/>
          </a:solidFill>
        </p:spPr>
      </p:pic>
    </p:spTree>
    <p:extLst>
      <p:ext uri="{BB962C8B-B14F-4D97-AF65-F5344CB8AC3E}">
        <p14:creationId xmlns:p14="http://schemas.microsoft.com/office/powerpoint/2010/main" val="105690171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2852936"/>
            <a:ext cx="8540054" cy="1066800"/>
          </a:xfrm>
        </p:spPr>
        <p:txBody>
          <a:bodyPr>
            <a:normAutofit/>
          </a:bodyPr>
          <a:lstStyle/>
          <a:p>
            <a:pPr algn="ctr"/>
            <a:r>
              <a:rPr lang="es-ES" dirty="0"/>
              <a:t>¿Qué podemos hacer los cristianos?</a:t>
            </a:r>
          </a:p>
        </p:txBody>
      </p:sp>
    </p:spTree>
    <p:extLst>
      <p:ext uri="{BB962C8B-B14F-4D97-AF65-F5344CB8AC3E}">
        <p14:creationId xmlns:p14="http://schemas.microsoft.com/office/powerpoint/2010/main" val="4333231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Natalia Sanmartin Fenollera | PlanetadeLibros">
            <a:extLst>
              <a:ext uri="{FF2B5EF4-FFF2-40B4-BE49-F238E27FC236}">
                <a16:creationId xmlns:a16="http://schemas.microsoft.com/office/drawing/2014/main" id="{B085ED25-365A-E529-B079-2D7A755A11F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382" r="1" b="1"/>
          <a:stretch/>
        </p:blipFill>
        <p:spPr bwMode="auto">
          <a:xfrm>
            <a:off x="5767366" y="1967096"/>
            <a:ext cx="3021317" cy="3334112"/>
          </a:xfrm>
          <a:prstGeom prst="rect">
            <a:avLst/>
          </a:prstGeom>
          <a:solidFill>
            <a:srgbClr val="FFFFFF"/>
          </a:solidFill>
        </p:spPr>
      </p:pic>
      <p:sp>
        <p:nvSpPr>
          <p:cNvPr id="5" name="Rectángulo 4">
            <a:extLst>
              <a:ext uri="{FF2B5EF4-FFF2-40B4-BE49-F238E27FC236}">
                <a16:creationId xmlns:a16="http://schemas.microsoft.com/office/drawing/2014/main" id="{AC4763B6-4D86-AD40-BEF2-2A8457452782}"/>
              </a:ext>
            </a:extLst>
          </p:cNvPr>
          <p:cNvSpPr/>
          <p:nvPr/>
        </p:nvSpPr>
        <p:spPr>
          <a:xfrm>
            <a:off x="352426" y="1463040"/>
            <a:ext cx="5227686" cy="4288536"/>
          </a:xfrm>
          <a:prstGeom prst="rect">
            <a:avLst/>
          </a:prstGeom>
        </p:spPr>
        <p:txBody>
          <a:bodyPr vert="horz" lIns="91440" tIns="45720" rIns="91440" bIns="45720" rtlCol="0">
            <a:noAutofit/>
          </a:bodyPr>
          <a:lstStyle/>
          <a:p>
            <a:pPr>
              <a:lnSpc>
                <a:spcPct val="90000"/>
              </a:lnSpc>
              <a:spcAft>
                <a:spcPts val="600"/>
              </a:spcAft>
              <a:buFont typeface="Arial" pitchFamily="34" charset="0"/>
            </a:pPr>
            <a:r>
              <a:rPr lang="es-ES" sz="1600" dirty="0">
                <a:effectLst/>
                <a:latin typeface="Corbel" panose="020B0503020204020204" pitchFamily="34" charset="0"/>
                <a:cs typeface="Tahoma" pitchFamily="34" charset="0"/>
              </a:rPr>
              <a:t>Los hogares se han convertido en lugares permanentemente [abiertos] con el exterior y todos nos hemos acostumbrado a esto, pero es una distorsión del orden natural de las cosas. Me parece que tenemos que ser conscientes de que vivimos en medio de una cultura que ya no es cristiana, que está desintegrándose y que es profundamente hostil a la fe. Eso hace más importante que nunca proteger el hogar como lugar natural de transmisión de la fe.</a:t>
            </a:r>
          </a:p>
          <a:p>
            <a:pPr>
              <a:lnSpc>
                <a:spcPct val="90000"/>
              </a:lnSpc>
              <a:spcAft>
                <a:spcPts val="600"/>
              </a:spcAft>
              <a:buFont typeface="Arial" pitchFamily="34" charset="0"/>
            </a:pPr>
            <a:r>
              <a:rPr lang="es-ES" sz="1600" dirty="0">
                <a:effectLst/>
                <a:latin typeface="Corbel" panose="020B0503020204020204" pitchFamily="34" charset="0"/>
                <a:cs typeface="Tahoma" pitchFamily="34" charset="0"/>
              </a:rPr>
              <a:t>Esa secularización tan agresiva, que no es nueva, aunque es evidente que se está acelerando, afecta también a la Iglesia, ha abierto boquetes en nuestros muros y hace más necesario que nunca purificar [nuestra comprensión de la fe] para transmitirla sin adulteraciones o deformaciones. La manera de hacerlo es una cuestión prudencial […]; siempre lo ha sido en la historia de la Iglesia. Alejarse del mundo no es para todos, pero sí ser conscientes de que la gran batalla es espiritual y pasa también por conservar y transmitir lo que en palabras de san Vicente de </a:t>
            </a:r>
            <a:r>
              <a:rPr lang="es-ES" sz="1600" dirty="0" err="1">
                <a:effectLst/>
                <a:latin typeface="Corbel" panose="020B0503020204020204" pitchFamily="34" charset="0"/>
                <a:cs typeface="Tahoma" pitchFamily="34" charset="0"/>
              </a:rPr>
              <a:t>Lerins</a:t>
            </a:r>
            <a:r>
              <a:rPr lang="es-ES" sz="1600" dirty="0">
                <a:effectLst/>
                <a:latin typeface="Corbel" panose="020B0503020204020204" pitchFamily="34" charset="0"/>
                <a:cs typeface="Tahoma" pitchFamily="34" charset="0"/>
              </a:rPr>
              <a:t>, ha sido creído siempre, por todos y en todas partes”</a:t>
            </a:r>
          </a:p>
          <a:p>
            <a:pPr>
              <a:lnSpc>
                <a:spcPct val="90000"/>
              </a:lnSpc>
              <a:spcAft>
                <a:spcPts val="600"/>
              </a:spcAft>
              <a:buFont typeface="Arial" pitchFamily="34" charset="0"/>
            </a:pPr>
            <a:endParaRPr lang="es-ES" sz="1600" dirty="0">
              <a:latin typeface="Corbel" panose="020B0503020204020204" pitchFamily="34" charset="0"/>
              <a:cs typeface="Tahoma" pitchFamily="34" charset="0"/>
            </a:endParaRPr>
          </a:p>
        </p:txBody>
      </p:sp>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228600"/>
            <a:ext cx="7680960" cy="1066800"/>
          </a:xfrm>
        </p:spPr>
        <p:txBody>
          <a:bodyPr vert="horz" lIns="91440" tIns="45720" rIns="91440" bIns="45720" rtlCol="0" anchor="b" anchorCtr="0">
            <a:normAutofit/>
          </a:bodyPr>
          <a:lstStyle/>
          <a:p>
            <a:pPr>
              <a:lnSpc>
                <a:spcPct val="90000"/>
              </a:lnSpc>
            </a:pPr>
            <a:r>
              <a:rPr lang="es-ES" sz="3400" dirty="0"/>
              <a:t>Transmitir la fe en una cultura “vaciada” de ella</a:t>
            </a:r>
          </a:p>
        </p:txBody>
      </p:sp>
      <p:sp>
        <p:nvSpPr>
          <p:cNvPr id="4" name="CuadroTexto 3">
            <a:extLst>
              <a:ext uri="{FF2B5EF4-FFF2-40B4-BE49-F238E27FC236}">
                <a16:creationId xmlns:a16="http://schemas.microsoft.com/office/drawing/2014/main" id="{267FDA8A-ED63-AABA-19B3-DF6B804524D3}"/>
              </a:ext>
            </a:extLst>
          </p:cNvPr>
          <p:cNvSpPr txBox="1"/>
          <p:nvPr/>
        </p:nvSpPr>
        <p:spPr>
          <a:xfrm>
            <a:off x="352426" y="6093296"/>
            <a:ext cx="8684070" cy="535531"/>
          </a:xfrm>
          <a:prstGeom prst="rect">
            <a:avLst/>
          </a:prstGeom>
          <a:noFill/>
        </p:spPr>
        <p:txBody>
          <a:bodyPr wrap="square">
            <a:spAutoFit/>
          </a:bodyPr>
          <a:lstStyle/>
          <a:p>
            <a:pPr>
              <a:lnSpc>
                <a:spcPct val="90000"/>
              </a:lnSpc>
              <a:spcAft>
                <a:spcPts val="600"/>
              </a:spcAft>
              <a:buFont typeface="Arial" pitchFamily="34" charset="0"/>
            </a:pPr>
            <a:r>
              <a:rPr lang="es-ES" sz="1600" cap="small" dirty="0">
                <a:effectLst/>
                <a:latin typeface="Corbel" panose="020B0503020204020204" pitchFamily="34" charset="0"/>
                <a:ea typeface="Times New Roman" panose="02020603050405020304" pitchFamily="18" charset="0"/>
              </a:rPr>
              <a:t>Sanmartín </a:t>
            </a:r>
            <a:r>
              <a:rPr lang="es-ES" sz="1600" cap="small" dirty="0" err="1">
                <a:effectLst/>
                <a:latin typeface="Corbel" panose="020B0503020204020204" pitchFamily="34" charset="0"/>
                <a:ea typeface="Times New Roman" panose="02020603050405020304" pitchFamily="18" charset="0"/>
              </a:rPr>
              <a:t>Fenollera</a:t>
            </a:r>
            <a:r>
              <a:rPr lang="es-ES" sz="1600" cap="small" dirty="0">
                <a:effectLst/>
                <a:latin typeface="Corbel" panose="020B0503020204020204" pitchFamily="34" charset="0"/>
                <a:ea typeface="Times New Roman" panose="02020603050405020304" pitchFamily="18" charset="0"/>
              </a:rPr>
              <a:t>, N.</a:t>
            </a:r>
            <a:r>
              <a:rPr lang="es-ES" sz="1600" dirty="0">
                <a:effectLst/>
                <a:latin typeface="Corbel" panose="020B0503020204020204" pitchFamily="34" charset="0"/>
                <a:ea typeface="Times New Roman" panose="02020603050405020304" pitchFamily="18" charset="0"/>
              </a:rPr>
              <a:t>, «NATALIA SANMARTÍN: “Es más importante que nunca proteger el hogar como lugar natural de transmisión de la fe”», </a:t>
            </a:r>
            <a:r>
              <a:rPr lang="es-ES" sz="1600" i="1" dirty="0">
                <a:effectLst/>
                <a:latin typeface="Corbel" panose="020B0503020204020204" pitchFamily="34" charset="0"/>
                <a:ea typeface="Times New Roman" panose="02020603050405020304" pitchFamily="18" charset="0"/>
              </a:rPr>
              <a:t>Mundo Cristiano</a:t>
            </a:r>
            <a:r>
              <a:rPr lang="es-ES" sz="1600" dirty="0">
                <a:effectLst/>
                <a:latin typeface="Corbel" panose="020B0503020204020204" pitchFamily="34" charset="0"/>
                <a:ea typeface="Times New Roman" panose="02020603050405020304" pitchFamily="18" charset="0"/>
              </a:rPr>
              <a:t>,</a:t>
            </a:r>
            <a:r>
              <a:rPr lang="es-ES" sz="1600" i="1" dirty="0">
                <a:effectLst/>
                <a:latin typeface="Corbel" panose="020B0503020204020204" pitchFamily="34" charset="0"/>
                <a:ea typeface="Times New Roman" panose="02020603050405020304" pitchFamily="18" charset="0"/>
              </a:rPr>
              <a:t> </a:t>
            </a:r>
            <a:r>
              <a:rPr lang="es-ES" sz="1600" dirty="0">
                <a:effectLst/>
                <a:latin typeface="Corbel" panose="020B0503020204020204" pitchFamily="34" charset="0"/>
                <a:ea typeface="Times New Roman" panose="02020603050405020304" pitchFamily="18" charset="0"/>
              </a:rPr>
              <a:t>núm. 732 (2021), p. 15. </a:t>
            </a:r>
            <a:endParaRPr lang="es-ES" sz="1600" dirty="0">
              <a:latin typeface="Corbel" panose="020B0503020204020204" pitchFamily="34" charset="0"/>
              <a:cs typeface="Tahoma" pitchFamily="34" charset="0"/>
            </a:endParaRPr>
          </a:p>
        </p:txBody>
      </p:sp>
    </p:spTree>
    <p:extLst>
      <p:ext uri="{BB962C8B-B14F-4D97-AF65-F5344CB8AC3E}">
        <p14:creationId xmlns:p14="http://schemas.microsoft.com/office/powerpoint/2010/main" val="40363894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AC4763B6-4D86-AD40-BEF2-2A8457452782}"/>
              </a:ext>
            </a:extLst>
          </p:cNvPr>
          <p:cNvSpPr/>
          <p:nvPr/>
        </p:nvSpPr>
        <p:spPr>
          <a:xfrm>
            <a:off x="4644008" y="1463040"/>
            <a:ext cx="4248472" cy="4288536"/>
          </a:xfrm>
          <a:prstGeom prst="rect">
            <a:avLst/>
          </a:prstGeom>
        </p:spPr>
        <p:txBody>
          <a:bodyPr vert="horz" lIns="91440" tIns="45720" rIns="91440" bIns="45720" rtlCol="0">
            <a:noAutofit/>
          </a:bodyPr>
          <a:lstStyle/>
          <a:p>
            <a:pPr>
              <a:lnSpc>
                <a:spcPct val="90000"/>
              </a:lnSpc>
              <a:spcAft>
                <a:spcPts val="600"/>
              </a:spcAft>
              <a:buFont typeface="Arial" pitchFamily="34" charset="0"/>
            </a:pPr>
            <a:r>
              <a:rPr lang="es-ES" dirty="0">
                <a:effectLst/>
                <a:cs typeface="Tahoma" pitchFamily="34" charset="0"/>
              </a:rPr>
              <a:t>“[...] para mí la sabiduría de Chesterton consiste en haber percibido que, lo que él mismo llama la novela del hombre, es decir, el drama de la humanidad; es decir, esa estructura argumental de la humanidad consiste, como he dicho, en no poder prescindir del pecado original; lo que nos lleva a precavernos de una solución meramente económica, de aquello cuyo sentido no es económico. Pero también, por lo mismo, lo que nos obliga, una y otra vez, a restablecer objetivos comunitarios, a los que subordinar la vida económica. Esto es lo que a Chesterton le llevó al catolicismo.</a:t>
            </a:r>
          </a:p>
          <a:p>
            <a:pPr>
              <a:lnSpc>
                <a:spcPct val="90000"/>
              </a:lnSpc>
              <a:spcAft>
                <a:spcPts val="600"/>
              </a:spcAft>
              <a:buFont typeface="Arial" pitchFamily="34" charset="0"/>
            </a:pPr>
            <a:r>
              <a:rPr lang="es-ES" dirty="0">
                <a:cs typeface="Tahoma" pitchFamily="34" charset="0"/>
              </a:rPr>
              <a:t>(…)</a:t>
            </a:r>
          </a:p>
          <a:p>
            <a:pPr>
              <a:lnSpc>
                <a:spcPct val="90000"/>
              </a:lnSpc>
              <a:spcAft>
                <a:spcPts val="600"/>
              </a:spcAft>
              <a:buFont typeface="Arial" pitchFamily="34" charset="0"/>
            </a:pPr>
            <a:endParaRPr lang="es-ES" dirty="0">
              <a:cs typeface="Tahoma" pitchFamily="34" charset="0"/>
            </a:endParaRPr>
          </a:p>
          <a:p>
            <a:pPr>
              <a:lnSpc>
                <a:spcPct val="90000"/>
              </a:lnSpc>
              <a:spcAft>
                <a:spcPts val="600"/>
              </a:spcAft>
            </a:pPr>
            <a:r>
              <a:rPr lang="es-ES" cap="small" dirty="0">
                <a:effectLst/>
                <a:latin typeface="Corbel" panose="020B0503020204020204" pitchFamily="34" charset="0"/>
                <a:ea typeface="Times New Roman" panose="02020603050405020304" pitchFamily="18" charset="0"/>
              </a:rPr>
              <a:t>Fuentes, J. B.</a:t>
            </a:r>
            <a:r>
              <a:rPr lang="es-ES" dirty="0">
                <a:effectLst/>
                <a:latin typeface="Corbel" panose="020B0503020204020204" pitchFamily="34" charset="0"/>
                <a:ea typeface="Times New Roman" panose="02020603050405020304" pitchFamily="18" charset="0"/>
              </a:rPr>
              <a:t>, </a:t>
            </a:r>
            <a:r>
              <a:rPr lang="es-ES" i="1" dirty="0">
                <a:effectLst/>
                <a:latin typeface="Corbel" panose="020B0503020204020204" pitchFamily="34" charset="0"/>
                <a:ea typeface="Times New Roman" panose="02020603050405020304" pitchFamily="18" charset="0"/>
              </a:rPr>
              <a:t>Debate Chesterton UCM (3ª parte)</a:t>
            </a:r>
            <a:r>
              <a:rPr lang="es-ES" dirty="0">
                <a:effectLst/>
                <a:latin typeface="Corbel" panose="020B0503020204020204" pitchFamily="34" charset="0"/>
                <a:ea typeface="Times New Roman" panose="02020603050405020304" pitchFamily="18" charset="0"/>
              </a:rPr>
              <a:t>, 24 de abril de 2007 </a:t>
            </a:r>
            <a:endParaRPr lang="es-ES" dirty="0">
              <a:latin typeface="Corbel" panose="020B0503020204020204" pitchFamily="34" charset="0"/>
              <a:cs typeface="Tahoma" pitchFamily="34" charset="0"/>
            </a:endParaRPr>
          </a:p>
          <a:p>
            <a:pPr>
              <a:lnSpc>
                <a:spcPct val="90000"/>
              </a:lnSpc>
              <a:spcAft>
                <a:spcPts val="600"/>
              </a:spcAft>
              <a:buFont typeface="Arial" pitchFamily="34" charset="0"/>
            </a:pPr>
            <a:endParaRPr lang="es-ES" dirty="0">
              <a:cs typeface="Tahoma" pitchFamily="34" charset="0"/>
            </a:endParaRPr>
          </a:p>
        </p:txBody>
      </p:sp>
      <p:pic>
        <p:nvPicPr>
          <p:cNvPr id="16386" name="Picture 2" descr="Los papeles de Don Cógito: Entrevista a Juan Bautista Fuentes en torno al  libro &quot;La impostura freudiana&quot;.">
            <a:extLst>
              <a:ext uri="{FF2B5EF4-FFF2-40B4-BE49-F238E27FC236}">
                <a16:creationId xmlns:a16="http://schemas.microsoft.com/office/drawing/2014/main" id="{80F2A878-9FC8-89A1-7659-20F6DFB069F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64" r="3964"/>
          <a:stretch/>
        </p:blipFill>
        <p:spPr bwMode="auto">
          <a:xfrm>
            <a:off x="352426" y="1463040"/>
            <a:ext cx="3886200" cy="4288536"/>
          </a:xfrm>
          <a:prstGeom prst="rect">
            <a:avLst/>
          </a:prstGeom>
          <a:solidFill>
            <a:srgbClr val="FFFFFF"/>
          </a:solidFill>
        </p:spPr>
      </p:pic>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228600"/>
            <a:ext cx="7680960" cy="1066800"/>
          </a:xfrm>
        </p:spPr>
        <p:txBody>
          <a:bodyPr vert="horz" lIns="91440" tIns="45720" rIns="91440" bIns="45720" rtlCol="0" anchor="b" anchorCtr="0">
            <a:normAutofit/>
          </a:bodyPr>
          <a:lstStyle/>
          <a:p>
            <a:pPr>
              <a:lnSpc>
                <a:spcPct val="90000"/>
              </a:lnSpc>
            </a:pPr>
            <a:r>
              <a:rPr lang="es-ES" sz="3400"/>
              <a:t>“Pensar” la fe: explicar por qué es razonable creer lo que se cree</a:t>
            </a:r>
          </a:p>
        </p:txBody>
      </p:sp>
    </p:spTree>
    <p:extLst>
      <p:ext uri="{BB962C8B-B14F-4D97-AF65-F5344CB8AC3E}">
        <p14:creationId xmlns:p14="http://schemas.microsoft.com/office/powerpoint/2010/main" val="6879838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AC4763B6-4D86-AD40-BEF2-2A8457452782}"/>
              </a:ext>
            </a:extLst>
          </p:cNvPr>
          <p:cNvSpPr/>
          <p:nvPr/>
        </p:nvSpPr>
        <p:spPr>
          <a:xfrm>
            <a:off x="352426" y="1268760"/>
            <a:ext cx="4291582" cy="5256584"/>
          </a:xfrm>
          <a:prstGeom prst="rect">
            <a:avLst/>
          </a:prstGeom>
        </p:spPr>
        <p:txBody>
          <a:bodyPr vert="horz" lIns="91440" tIns="45720" rIns="91440" bIns="45720" rtlCol="0">
            <a:noAutofit/>
          </a:bodyPr>
          <a:lstStyle/>
          <a:p>
            <a:r>
              <a:rPr lang="es-ES" dirty="0">
                <a:effectLst/>
                <a:latin typeface="Corbel" panose="020B0503020204020204" pitchFamily="34" charset="0"/>
                <a:ea typeface="Cambria" panose="02040503050406030204" pitchFamily="18" charset="0"/>
              </a:rPr>
              <a:t>“La fecundidad espiritual no es fabricable. Allí donde la Iglesia no promueve el número suficiente de sacerdotes ni es capaz de impulsar a las personas necesarias al servicio total e indiviso —y por tanto </a:t>
            </a:r>
            <a:r>
              <a:rPr lang="es-ES" dirty="0" err="1">
                <a:effectLst/>
                <a:latin typeface="Corbel" panose="020B0503020204020204" pitchFamily="34" charset="0"/>
                <a:ea typeface="Cambria" panose="02040503050406030204" pitchFamily="18" charset="0"/>
              </a:rPr>
              <a:t>celibatario</a:t>
            </a:r>
            <a:r>
              <a:rPr lang="es-ES" dirty="0">
                <a:effectLst/>
                <a:latin typeface="Corbel" panose="020B0503020204020204" pitchFamily="34" charset="0"/>
                <a:ea typeface="Cambria" panose="02040503050406030204" pitchFamily="18" charset="0"/>
              </a:rPr>
              <a:t>— del reino de Dios, hay que dudar también de que exista suficiente capacidad para la eucaristía. Debe añadirse que la capacidad para un matrimonio sacramental conforme al evangelio y la disposición a la virginidad son magnitudes complementarias. Donde la segunda se agosta, es dudoso también el primero”</a:t>
            </a:r>
            <a:r>
              <a:rPr lang="es-ES" dirty="0">
                <a:latin typeface="Corbel" panose="020B0503020204020204" pitchFamily="34" charset="0"/>
                <a:ea typeface="Cambria" panose="02040503050406030204" pitchFamily="18" charset="0"/>
              </a:rPr>
              <a:t>.</a:t>
            </a:r>
          </a:p>
          <a:p>
            <a:endParaRPr lang="es-ES" dirty="0">
              <a:latin typeface="Corbel" panose="020B0503020204020204" pitchFamily="34" charset="0"/>
              <a:cs typeface="Tahoma" pitchFamily="34" charset="0"/>
            </a:endParaRPr>
          </a:p>
          <a:p>
            <a:r>
              <a:rPr lang="es-ES" cap="small" dirty="0">
                <a:effectLst/>
                <a:latin typeface="Corbel" panose="020B0503020204020204" pitchFamily="34" charset="0"/>
                <a:ea typeface="Cambria" panose="02040503050406030204" pitchFamily="18" charset="0"/>
              </a:rPr>
              <a:t>Ratzinger, J.,</a:t>
            </a:r>
            <a:r>
              <a:rPr lang="es-ES" dirty="0">
                <a:effectLst/>
                <a:latin typeface="Corbel" panose="020B0503020204020204" pitchFamily="34" charset="0"/>
                <a:ea typeface="Cambria" panose="02040503050406030204" pitchFamily="18" charset="0"/>
              </a:rPr>
              <a:t> </a:t>
            </a:r>
            <a:r>
              <a:rPr lang="es-ES" i="1" dirty="0">
                <a:effectLst/>
                <a:latin typeface="Corbel" panose="020B0503020204020204" pitchFamily="34" charset="0"/>
                <a:ea typeface="Cambria" panose="02040503050406030204" pitchFamily="18" charset="0"/>
              </a:rPr>
              <a:t>Teoría de los principios teológicos: materiales para una teología fundamental</a:t>
            </a:r>
            <a:r>
              <a:rPr lang="es-ES" dirty="0">
                <a:effectLst/>
                <a:latin typeface="Corbel" panose="020B0503020204020204" pitchFamily="34" charset="0"/>
                <a:ea typeface="Cambria" panose="02040503050406030204" pitchFamily="18" charset="0"/>
              </a:rPr>
              <a:t>, Barcelona: Herder Editorial, 1985, p. 360</a:t>
            </a:r>
            <a:r>
              <a:rPr lang="es-ES" dirty="0">
                <a:effectLst/>
                <a:latin typeface="Corbel" panose="020B0503020204020204" pitchFamily="34" charset="0"/>
              </a:rPr>
              <a:t> </a:t>
            </a:r>
            <a:endParaRPr lang="es-ES" dirty="0">
              <a:latin typeface="Corbel" panose="020B0503020204020204" pitchFamily="34" charset="0"/>
              <a:cs typeface="Tahoma" pitchFamily="34" charset="0"/>
            </a:endParaRPr>
          </a:p>
        </p:txBody>
      </p:sp>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228600"/>
            <a:ext cx="7680960" cy="1066800"/>
          </a:xfrm>
        </p:spPr>
        <p:txBody>
          <a:bodyPr vert="horz" lIns="91440" tIns="45720" rIns="91440" bIns="45720" rtlCol="0" anchor="b" anchorCtr="0">
            <a:normAutofit fontScale="90000"/>
          </a:bodyPr>
          <a:lstStyle/>
          <a:p>
            <a:r>
              <a:rPr lang="es-ES" dirty="0"/>
              <a:t>Evangelizar en la sociedad actual: “facilitar” espacio para Dios</a:t>
            </a:r>
          </a:p>
        </p:txBody>
      </p:sp>
      <p:pic>
        <p:nvPicPr>
          <p:cNvPr id="2" name="Picture 4" descr="17 años de la elección de Benedicto XVI: &quot;Un simple y humilde trabajador de  la viña del Señor&quot; - Benedicto XVI - COPE">
            <a:extLst>
              <a:ext uri="{FF2B5EF4-FFF2-40B4-BE49-F238E27FC236}">
                <a16:creationId xmlns:a16="http://schemas.microsoft.com/office/drawing/2014/main" id="{03D8F9F6-9F3C-D426-38E7-86D3AE0ECF6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639" r="22388" b="-1"/>
          <a:stretch/>
        </p:blipFill>
        <p:spPr bwMode="auto">
          <a:xfrm>
            <a:off x="4901184" y="1463040"/>
            <a:ext cx="3886200" cy="4288536"/>
          </a:xfrm>
          <a:prstGeom prst="rect">
            <a:avLst/>
          </a:prstGeom>
          <a:solidFill>
            <a:srgbClr val="FFFFFF"/>
          </a:solidFill>
        </p:spPr>
      </p:pic>
    </p:spTree>
    <p:extLst>
      <p:ext uri="{BB962C8B-B14F-4D97-AF65-F5344CB8AC3E}">
        <p14:creationId xmlns:p14="http://schemas.microsoft.com/office/powerpoint/2010/main" val="419700936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2852936"/>
            <a:ext cx="8540054" cy="1066800"/>
          </a:xfrm>
        </p:spPr>
        <p:txBody>
          <a:bodyPr>
            <a:normAutofit/>
          </a:bodyPr>
          <a:lstStyle/>
          <a:p>
            <a:pPr algn="ctr"/>
            <a:r>
              <a:rPr lang="es-ES" dirty="0"/>
              <a:t>¿Esperanza sin garantías?</a:t>
            </a:r>
          </a:p>
        </p:txBody>
      </p:sp>
    </p:spTree>
    <p:extLst>
      <p:ext uri="{BB962C8B-B14F-4D97-AF65-F5344CB8AC3E}">
        <p14:creationId xmlns:p14="http://schemas.microsoft.com/office/powerpoint/2010/main" val="325592027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La Torre de Babel y la utopía de la 'ciudad en proceso' - Juan Antonio  Ramírez | Arquitectura Viva">
            <a:extLst>
              <a:ext uri="{FF2B5EF4-FFF2-40B4-BE49-F238E27FC236}">
                <a16:creationId xmlns:a16="http://schemas.microsoft.com/office/drawing/2014/main" id="{339C9CE5-BE91-D8B9-49B1-99843EDC0C59}"/>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842" r="14099" b="-2"/>
          <a:stretch/>
        </p:blipFill>
        <p:spPr bwMode="auto">
          <a:xfrm>
            <a:off x="4901184" y="1463040"/>
            <a:ext cx="3886200" cy="4288536"/>
          </a:xfrm>
          <a:prstGeom prst="rect">
            <a:avLst/>
          </a:prstGeom>
          <a:solidFill>
            <a:srgbClr val="FFFFFF"/>
          </a:solidFill>
        </p:spPr>
      </p:pic>
      <p:sp>
        <p:nvSpPr>
          <p:cNvPr id="5" name="Rectángulo 4">
            <a:extLst>
              <a:ext uri="{FF2B5EF4-FFF2-40B4-BE49-F238E27FC236}">
                <a16:creationId xmlns:a16="http://schemas.microsoft.com/office/drawing/2014/main" id="{AC4763B6-4D86-AD40-BEF2-2A8457452782}"/>
              </a:ext>
            </a:extLst>
          </p:cNvPr>
          <p:cNvSpPr/>
          <p:nvPr/>
        </p:nvSpPr>
        <p:spPr>
          <a:xfrm>
            <a:off x="352426" y="1463040"/>
            <a:ext cx="4003550" cy="4288536"/>
          </a:xfrm>
          <a:prstGeom prst="rect">
            <a:avLst/>
          </a:prstGeom>
        </p:spPr>
        <p:txBody>
          <a:bodyPr vert="horz" lIns="91440" tIns="45720" rIns="91440" bIns="45720" rtlCol="0">
            <a:noAutofit/>
          </a:bodyPr>
          <a:lstStyle/>
          <a:p>
            <a:pPr>
              <a:spcAft>
                <a:spcPts val="600"/>
              </a:spcAft>
              <a:buFont typeface="Arial" pitchFamily="34" charset="0"/>
            </a:pPr>
            <a:r>
              <a:rPr lang="es-ES_tradnl" sz="1600" dirty="0">
                <a:effectLst/>
                <a:cs typeface="Tahoma" pitchFamily="34" charset="0"/>
              </a:rPr>
              <a:t>“A este respecto, es paradójica la anécdota que relata el filósofo Karl Jaspers: en un congreso marxista, en el que se optimaba la sociedad comunista del futuro, un espontáneo cuestionó al ponente qué sucedería en caso de que en tal sociedad utópica una pareja de nuevos esposos, al salir del Ayuntamiento en donde acaban de firmar un futuro feliz, fueran atropellados por un camión. Según el relato, tras un profundo silencio que llenó la sala, el conferenciante contestó: «En la sociedad del futuro no habrá accidentes de tráfico». La historia posterior ha confirmado que la utopía marxista estaba llena de engaño y crimen”.</a:t>
            </a:r>
          </a:p>
          <a:p>
            <a:pPr>
              <a:spcAft>
                <a:spcPts val="600"/>
              </a:spcAft>
              <a:buFont typeface="Arial" pitchFamily="34" charset="0"/>
            </a:pPr>
            <a:endParaRPr lang="es-ES_tradnl" sz="1600" dirty="0">
              <a:cs typeface="Tahoma" pitchFamily="34" charset="0"/>
            </a:endParaRPr>
          </a:p>
          <a:p>
            <a:pPr>
              <a:spcAft>
                <a:spcPts val="600"/>
              </a:spcAft>
              <a:buFont typeface="Arial" pitchFamily="34" charset="0"/>
            </a:pPr>
            <a:r>
              <a:rPr lang="es-ES" sz="1600" cap="small" dirty="0">
                <a:effectLst/>
                <a:cs typeface="Tahoma" pitchFamily="34" charset="0"/>
              </a:rPr>
              <a:t>Fernández, A.,</a:t>
            </a:r>
            <a:r>
              <a:rPr lang="es-ES" sz="1600" dirty="0">
                <a:effectLst/>
                <a:cs typeface="Tahoma" pitchFamily="34" charset="0"/>
              </a:rPr>
              <a:t> </a:t>
            </a:r>
            <a:r>
              <a:rPr lang="es-ES" sz="1600" i="1" dirty="0">
                <a:effectLst/>
                <a:cs typeface="Tahoma" pitchFamily="34" charset="0"/>
              </a:rPr>
              <a:t>Teología dogmática II</a:t>
            </a:r>
            <a:r>
              <a:rPr lang="es-ES" sz="1600" dirty="0">
                <a:effectLst/>
                <a:cs typeface="Tahoma" pitchFamily="34" charset="0"/>
              </a:rPr>
              <a:t>…, p. 680 </a:t>
            </a:r>
            <a:r>
              <a:rPr lang="es-ES_tradnl" sz="1600" dirty="0">
                <a:effectLst/>
                <a:cs typeface="Tahoma" pitchFamily="34" charset="0"/>
              </a:rPr>
              <a:t> </a:t>
            </a:r>
            <a:endParaRPr lang="es-ES" sz="1600" dirty="0">
              <a:effectLst/>
              <a:cs typeface="Tahoma" pitchFamily="34" charset="0"/>
            </a:endParaRPr>
          </a:p>
        </p:txBody>
      </p:sp>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228600"/>
            <a:ext cx="7680960" cy="1066800"/>
          </a:xfrm>
        </p:spPr>
        <p:txBody>
          <a:bodyPr vert="horz" lIns="91440" tIns="45720" rIns="91440" bIns="45720" rtlCol="0" anchor="b" anchorCtr="0">
            <a:normAutofit/>
          </a:bodyPr>
          <a:lstStyle/>
          <a:p>
            <a:pPr>
              <a:lnSpc>
                <a:spcPct val="90000"/>
              </a:lnSpc>
            </a:pPr>
            <a:r>
              <a:rPr lang="es-ES" sz="3400" dirty="0"/>
              <a:t>Huir de los intentos de instaurar una utopía</a:t>
            </a:r>
          </a:p>
        </p:txBody>
      </p:sp>
    </p:spTree>
    <p:extLst>
      <p:ext uri="{BB962C8B-B14F-4D97-AF65-F5344CB8AC3E}">
        <p14:creationId xmlns:p14="http://schemas.microsoft.com/office/powerpoint/2010/main" val="123144676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AC4763B6-4D86-AD40-BEF2-2A8457452782}"/>
              </a:ext>
            </a:extLst>
          </p:cNvPr>
          <p:cNvSpPr/>
          <p:nvPr/>
        </p:nvSpPr>
        <p:spPr>
          <a:xfrm>
            <a:off x="4901184" y="1463040"/>
            <a:ext cx="3886200" cy="4288536"/>
          </a:xfrm>
          <a:prstGeom prst="rect">
            <a:avLst/>
          </a:prstGeom>
        </p:spPr>
        <p:txBody>
          <a:bodyPr vert="horz" lIns="91440" tIns="45720" rIns="91440" bIns="45720" rtlCol="0">
            <a:noAutofit/>
          </a:bodyPr>
          <a:lstStyle/>
          <a:p>
            <a:pPr>
              <a:lnSpc>
                <a:spcPct val="90000"/>
              </a:lnSpc>
              <a:spcAft>
                <a:spcPts val="600"/>
              </a:spcAft>
              <a:buFont typeface="Arial" pitchFamily="34" charset="0"/>
            </a:pPr>
            <a:r>
              <a:rPr lang="es-ES" sz="2200" dirty="0">
                <a:effectLst/>
                <a:latin typeface="Corbel" panose="020B0503020204020204" pitchFamily="34" charset="0"/>
                <a:cs typeface="Tahoma" pitchFamily="34" charset="0"/>
              </a:rPr>
              <a:t>“</a:t>
            </a:r>
            <a:r>
              <a:rPr lang="es-ES_tradnl" sz="2200" dirty="0">
                <a:effectLst/>
                <a:latin typeface="Corbel" panose="020B0503020204020204" pitchFamily="34" charset="0"/>
                <a:ea typeface="Times New Roman" panose="02020603050405020304" pitchFamily="18" charset="0"/>
              </a:rPr>
              <a:t>El hombre de hoy mira al futuro. Su lema es «progreso», no «tradición»; «esperanza», no «fe». Conoce sin duda un cierto romanticismo del pasado. Le gusta rodearse de las joyas de la historia, pero todo esto solo confirma que estas épocas ya están pasadas y que el reino del hombre de hoy es justamente el mañana, el mundo que él mismo construye. </a:t>
            </a:r>
          </a:p>
          <a:p>
            <a:pPr>
              <a:lnSpc>
                <a:spcPct val="90000"/>
              </a:lnSpc>
              <a:spcAft>
                <a:spcPts val="600"/>
              </a:spcAft>
              <a:buFont typeface="Arial" pitchFamily="34" charset="0"/>
            </a:pPr>
            <a:r>
              <a:rPr lang="es-ES_tradnl" sz="2200" dirty="0">
                <a:latin typeface="Corbel" panose="020B0503020204020204" pitchFamily="34" charset="0"/>
                <a:cs typeface="Tahoma" pitchFamily="34" charset="0"/>
              </a:rPr>
              <a:t>(…)</a:t>
            </a:r>
            <a:endParaRPr lang="es-ES" sz="2200" dirty="0">
              <a:latin typeface="Corbel" panose="020B0503020204020204" pitchFamily="34" charset="0"/>
              <a:cs typeface="Tahoma" pitchFamily="34" charset="0"/>
            </a:endParaRPr>
          </a:p>
        </p:txBody>
      </p:sp>
      <p:pic>
        <p:nvPicPr>
          <p:cNvPr id="4" name="Picture 4" descr="17 años de la elección de Benedicto XVI: &quot;Un simple y humilde trabajador de  la viña del Señor&quot; - Benedicto XVI - COPE">
            <a:extLst>
              <a:ext uri="{FF2B5EF4-FFF2-40B4-BE49-F238E27FC236}">
                <a16:creationId xmlns:a16="http://schemas.microsoft.com/office/drawing/2014/main" id="{68B78750-9A23-D6FA-1C06-98115214CC5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639" r="22388" b="-1"/>
          <a:stretch/>
        </p:blipFill>
        <p:spPr bwMode="auto">
          <a:xfrm>
            <a:off x="352426" y="1463040"/>
            <a:ext cx="3886200" cy="4288536"/>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228600"/>
            <a:ext cx="7680960" cy="1066800"/>
          </a:xfrm>
        </p:spPr>
        <p:txBody>
          <a:bodyPr vert="horz" lIns="91440" tIns="45720" rIns="91440" bIns="45720" rtlCol="0" anchor="b" anchorCtr="0">
            <a:normAutofit/>
          </a:bodyPr>
          <a:lstStyle/>
          <a:p>
            <a:pPr>
              <a:lnSpc>
                <a:spcPct val="90000"/>
              </a:lnSpc>
            </a:pPr>
            <a:r>
              <a:rPr lang="es-ES" sz="3400" dirty="0"/>
              <a:t>Ratzinger: no a un “reino del hombre”</a:t>
            </a:r>
          </a:p>
        </p:txBody>
      </p:sp>
    </p:spTree>
    <p:extLst>
      <p:ext uri="{BB962C8B-B14F-4D97-AF65-F5344CB8AC3E}">
        <p14:creationId xmlns:p14="http://schemas.microsoft.com/office/powerpoint/2010/main" val="101285088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AC4763B6-4D86-AD40-BEF2-2A8457452782}"/>
              </a:ext>
            </a:extLst>
          </p:cNvPr>
          <p:cNvSpPr/>
          <p:nvPr/>
        </p:nvSpPr>
        <p:spPr>
          <a:xfrm>
            <a:off x="4901184" y="1463040"/>
            <a:ext cx="3886200" cy="4288536"/>
          </a:xfrm>
          <a:prstGeom prst="rect">
            <a:avLst/>
          </a:prstGeom>
        </p:spPr>
        <p:txBody>
          <a:bodyPr vert="horz" lIns="91440" tIns="45720" rIns="91440" bIns="45720" rtlCol="0">
            <a:noAutofit/>
          </a:bodyPr>
          <a:lstStyle/>
          <a:p>
            <a:pPr>
              <a:lnSpc>
                <a:spcPct val="90000"/>
              </a:lnSpc>
              <a:spcAft>
                <a:spcPts val="600"/>
              </a:spcAft>
              <a:buFont typeface="Arial" pitchFamily="34" charset="0"/>
            </a:pPr>
            <a:r>
              <a:rPr lang="es-ES_tradnl" sz="2000" dirty="0">
                <a:effectLst/>
                <a:latin typeface="Corbel" panose="020B0503020204020204" pitchFamily="34" charset="0"/>
                <a:ea typeface="Times New Roman" panose="02020603050405020304" pitchFamily="18" charset="0"/>
              </a:rPr>
              <a:t>(…)</a:t>
            </a:r>
          </a:p>
          <a:p>
            <a:pPr>
              <a:lnSpc>
                <a:spcPct val="90000"/>
              </a:lnSpc>
              <a:spcAft>
                <a:spcPts val="600"/>
              </a:spcAft>
              <a:buFont typeface="Arial" pitchFamily="34" charset="0"/>
            </a:pPr>
            <a:r>
              <a:rPr lang="es-ES_tradnl" sz="2000" dirty="0">
                <a:effectLst/>
                <a:latin typeface="Corbel" panose="020B0503020204020204" pitchFamily="34" charset="0"/>
                <a:ea typeface="Times New Roman" panose="02020603050405020304" pitchFamily="18" charset="0"/>
              </a:rPr>
              <a:t>Porque lo que le aguarda, en contraposición a la iglesia primitiva, no es el reino de Dios sino el reino del hombre, no la vuelta del Hijo de Dios, sino el definitivo resurgir de un orden humano racional, libre y fraterno, orden encontrado por los mismos hombres. La evolución que experimentamos no se presenta como regalo de arriba, sino como producto de un duro trabajo, de una acción planificadora, calculadora, creadora.</a:t>
            </a:r>
            <a:endParaRPr lang="es-ES" sz="2000" dirty="0">
              <a:latin typeface="Corbel" panose="020B0503020204020204" pitchFamily="34" charset="0"/>
              <a:cs typeface="Tahoma" pitchFamily="34" charset="0"/>
            </a:endParaRPr>
          </a:p>
          <a:p>
            <a:pPr>
              <a:lnSpc>
                <a:spcPct val="90000"/>
              </a:lnSpc>
              <a:spcAft>
                <a:spcPts val="600"/>
              </a:spcAft>
            </a:pPr>
            <a:r>
              <a:rPr lang="es-ES_tradnl" sz="2000" dirty="0">
                <a:effectLst/>
                <a:latin typeface="Corbel" panose="020B0503020204020204" pitchFamily="34" charset="0"/>
                <a:ea typeface="Times New Roman" panose="02020603050405020304" pitchFamily="18" charset="0"/>
              </a:rPr>
              <a:t>(…)</a:t>
            </a:r>
          </a:p>
          <a:p>
            <a:pPr>
              <a:lnSpc>
                <a:spcPct val="90000"/>
              </a:lnSpc>
              <a:spcAft>
                <a:spcPts val="600"/>
              </a:spcAft>
              <a:buFont typeface="Arial" pitchFamily="34" charset="0"/>
            </a:pPr>
            <a:endParaRPr lang="es-ES" sz="2000" dirty="0">
              <a:latin typeface="Corbel" panose="020B0503020204020204" pitchFamily="34" charset="0"/>
              <a:cs typeface="Tahoma" pitchFamily="34" charset="0"/>
            </a:endParaRPr>
          </a:p>
        </p:txBody>
      </p:sp>
      <p:pic>
        <p:nvPicPr>
          <p:cNvPr id="4" name="Picture 4" descr="17 años de la elección de Benedicto XVI: &quot;Un simple y humilde trabajador de  la viña del Señor&quot; - Benedicto XVI - COPE">
            <a:extLst>
              <a:ext uri="{FF2B5EF4-FFF2-40B4-BE49-F238E27FC236}">
                <a16:creationId xmlns:a16="http://schemas.microsoft.com/office/drawing/2014/main" id="{68B78750-9A23-D6FA-1C06-98115214CC5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639" r="22388" b="-1"/>
          <a:stretch/>
        </p:blipFill>
        <p:spPr bwMode="auto">
          <a:xfrm>
            <a:off x="352426" y="1463040"/>
            <a:ext cx="3886200" cy="4288536"/>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228600"/>
            <a:ext cx="7680960" cy="1066800"/>
          </a:xfrm>
        </p:spPr>
        <p:txBody>
          <a:bodyPr vert="horz" lIns="91440" tIns="45720" rIns="91440" bIns="45720" rtlCol="0" anchor="b" anchorCtr="0">
            <a:normAutofit/>
          </a:bodyPr>
          <a:lstStyle/>
          <a:p>
            <a:pPr>
              <a:lnSpc>
                <a:spcPct val="90000"/>
              </a:lnSpc>
            </a:pPr>
            <a:r>
              <a:rPr lang="es-ES" sz="3400" dirty="0"/>
              <a:t>Ratzinger: no a un “reino del hombre”</a:t>
            </a:r>
          </a:p>
        </p:txBody>
      </p:sp>
    </p:spTree>
    <p:extLst>
      <p:ext uri="{BB962C8B-B14F-4D97-AF65-F5344CB8AC3E}">
        <p14:creationId xmlns:p14="http://schemas.microsoft.com/office/powerpoint/2010/main" val="342171003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AC4763B6-4D86-AD40-BEF2-2A8457452782}"/>
              </a:ext>
            </a:extLst>
          </p:cNvPr>
          <p:cNvSpPr/>
          <p:nvPr/>
        </p:nvSpPr>
        <p:spPr>
          <a:xfrm>
            <a:off x="4901184" y="1463040"/>
            <a:ext cx="3886200" cy="4288536"/>
          </a:xfrm>
          <a:prstGeom prst="rect">
            <a:avLst/>
          </a:prstGeom>
        </p:spPr>
        <p:txBody>
          <a:bodyPr vert="horz" lIns="91440" tIns="45720" rIns="91440" bIns="45720" rtlCol="0">
            <a:normAutofit/>
          </a:bodyPr>
          <a:lstStyle/>
          <a:p>
            <a:pPr>
              <a:lnSpc>
                <a:spcPct val="90000"/>
              </a:lnSpc>
              <a:spcAft>
                <a:spcPts val="600"/>
              </a:spcAft>
              <a:buFont typeface="Arial" pitchFamily="34" charset="0"/>
            </a:pPr>
            <a:r>
              <a:rPr lang="es-ES_tradnl" sz="2000" dirty="0">
                <a:effectLst/>
                <a:latin typeface="Corbel" panose="020B0503020204020204" pitchFamily="34" charset="0"/>
                <a:ea typeface="Times New Roman" panose="02020603050405020304" pitchFamily="18" charset="0"/>
              </a:rPr>
              <a:t>De aquí que la esperanza no signifique ya para el hombre actual una expectación de lo que no está en su mano, sino una actuación por sus propias fuerzas. El hombre aguarda la salvación de sí mismo y parece estar a punto de dársela. Con el primado del futuro se une un primado de la praxis, un primado de la actividad humana, superior a cualquier otra postura</a:t>
            </a:r>
            <a:r>
              <a:rPr lang="es-ES" sz="2000" dirty="0">
                <a:effectLst/>
                <a:latin typeface="Corbel" panose="020B0503020204020204" pitchFamily="34" charset="0"/>
              </a:rPr>
              <a:t> </a:t>
            </a:r>
            <a:r>
              <a:rPr lang="es-ES" sz="2000" dirty="0">
                <a:effectLst/>
                <a:latin typeface="Corbel" panose="020B0503020204020204" pitchFamily="34" charset="0"/>
                <a:cs typeface="Tahoma" pitchFamily="34" charset="0"/>
              </a:rPr>
              <a:t>”</a:t>
            </a:r>
            <a:r>
              <a:rPr lang="es-ES" sz="2000" dirty="0">
                <a:latin typeface="Corbel" panose="020B0503020204020204" pitchFamily="34" charset="0"/>
                <a:cs typeface="Tahoma" pitchFamily="34" charset="0"/>
              </a:rPr>
              <a:t>.</a:t>
            </a:r>
          </a:p>
          <a:p>
            <a:pPr>
              <a:lnSpc>
                <a:spcPct val="90000"/>
              </a:lnSpc>
              <a:spcAft>
                <a:spcPts val="600"/>
              </a:spcAft>
              <a:buFont typeface="Arial" pitchFamily="34" charset="0"/>
            </a:pPr>
            <a:endParaRPr lang="es-ES" sz="2000" dirty="0">
              <a:latin typeface="Corbel" panose="020B0503020204020204" pitchFamily="34" charset="0"/>
              <a:cs typeface="Tahoma" pitchFamily="34" charset="0"/>
            </a:endParaRPr>
          </a:p>
          <a:p>
            <a:pPr>
              <a:lnSpc>
                <a:spcPct val="90000"/>
              </a:lnSpc>
              <a:spcAft>
                <a:spcPts val="600"/>
              </a:spcAft>
              <a:buFont typeface="Arial" pitchFamily="34" charset="0"/>
            </a:pPr>
            <a:r>
              <a:rPr lang="es-ES" sz="2000" cap="small" dirty="0">
                <a:effectLst/>
                <a:latin typeface="Corbel" panose="020B0503020204020204" pitchFamily="34" charset="0"/>
                <a:ea typeface="Times New Roman" panose="02020603050405020304" pitchFamily="18" charset="0"/>
              </a:rPr>
              <a:t>Ratzinger, J.</a:t>
            </a:r>
            <a:r>
              <a:rPr lang="es-ES" sz="2000" dirty="0">
                <a:effectLst/>
                <a:latin typeface="Corbel" panose="020B0503020204020204" pitchFamily="34" charset="0"/>
                <a:ea typeface="Times New Roman" panose="02020603050405020304" pitchFamily="18" charset="0"/>
              </a:rPr>
              <a:t>, </a:t>
            </a:r>
            <a:r>
              <a:rPr lang="es-ES" sz="2000" i="1" dirty="0">
                <a:effectLst/>
                <a:latin typeface="Corbel" panose="020B0503020204020204" pitchFamily="34" charset="0"/>
                <a:ea typeface="Times New Roman" panose="02020603050405020304" pitchFamily="18" charset="0"/>
              </a:rPr>
              <a:t>Fe y futuro</a:t>
            </a:r>
            <a:r>
              <a:rPr lang="es-ES" sz="2000" dirty="0">
                <a:effectLst/>
                <a:latin typeface="Corbel" panose="020B0503020204020204" pitchFamily="34" charset="0"/>
                <a:ea typeface="Times New Roman" panose="02020603050405020304" pitchFamily="18" charset="0"/>
              </a:rPr>
              <a:t>…, p. 62</a:t>
            </a:r>
            <a:r>
              <a:rPr lang="es-ES" sz="2000" dirty="0">
                <a:effectLst/>
                <a:latin typeface="Corbel" panose="020B0503020204020204" pitchFamily="34" charset="0"/>
              </a:rPr>
              <a:t> </a:t>
            </a:r>
            <a:endParaRPr lang="es-ES" sz="2000" dirty="0">
              <a:latin typeface="Corbel" panose="020B0503020204020204" pitchFamily="34" charset="0"/>
              <a:cs typeface="Tahoma" pitchFamily="34" charset="0"/>
            </a:endParaRPr>
          </a:p>
        </p:txBody>
      </p:sp>
      <p:pic>
        <p:nvPicPr>
          <p:cNvPr id="4" name="Picture 4" descr="17 años de la elección de Benedicto XVI: &quot;Un simple y humilde trabajador de  la viña del Señor&quot; - Benedicto XVI - COPE">
            <a:extLst>
              <a:ext uri="{FF2B5EF4-FFF2-40B4-BE49-F238E27FC236}">
                <a16:creationId xmlns:a16="http://schemas.microsoft.com/office/drawing/2014/main" id="{68B78750-9A23-D6FA-1C06-98115214CC5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639" r="22388" b="-1"/>
          <a:stretch/>
        </p:blipFill>
        <p:spPr bwMode="auto">
          <a:xfrm>
            <a:off x="352426" y="1463040"/>
            <a:ext cx="3886200" cy="4288536"/>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228600"/>
            <a:ext cx="7680960" cy="1066800"/>
          </a:xfrm>
        </p:spPr>
        <p:txBody>
          <a:bodyPr vert="horz" lIns="91440" tIns="45720" rIns="91440" bIns="45720" rtlCol="0" anchor="b" anchorCtr="0">
            <a:normAutofit/>
          </a:bodyPr>
          <a:lstStyle/>
          <a:p>
            <a:pPr>
              <a:lnSpc>
                <a:spcPct val="90000"/>
              </a:lnSpc>
            </a:pPr>
            <a:r>
              <a:rPr lang="es-ES" sz="3400" dirty="0"/>
              <a:t>Ratzinger: no a un “reino del hombre”</a:t>
            </a:r>
          </a:p>
        </p:txBody>
      </p:sp>
    </p:spTree>
    <p:extLst>
      <p:ext uri="{BB962C8B-B14F-4D97-AF65-F5344CB8AC3E}">
        <p14:creationId xmlns:p14="http://schemas.microsoft.com/office/powerpoint/2010/main" val="34241840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AC4763B6-4D86-AD40-BEF2-2A8457452782}"/>
              </a:ext>
            </a:extLst>
          </p:cNvPr>
          <p:cNvSpPr/>
          <p:nvPr/>
        </p:nvSpPr>
        <p:spPr>
          <a:xfrm>
            <a:off x="484088" y="1484784"/>
            <a:ext cx="4063304" cy="4288536"/>
          </a:xfrm>
          <a:prstGeom prst="rect">
            <a:avLst/>
          </a:prstGeom>
        </p:spPr>
        <p:txBody>
          <a:bodyPr vert="horz" lIns="91440" tIns="45720" rIns="91440" bIns="45720" rtlCol="0">
            <a:noAutofit/>
          </a:bodyPr>
          <a:lstStyle/>
          <a:p>
            <a:pPr>
              <a:lnSpc>
                <a:spcPct val="90000"/>
              </a:lnSpc>
              <a:spcAft>
                <a:spcPts val="600"/>
              </a:spcAft>
              <a:buFont typeface="Arial" pitchFamily="34" charset="0"/>
            </a:pPr>
            <a:r>
              <a:rPr lang="es-ES" sz="2400" dirty="0">
                <a:effectLst/>
                <a:latin typeface="Corbel" panose="020B0503020204020204" pitchFamily="34" charset="0"/>
                <a:cs typeface="Tahoma" pitchFamily="34" charset="0"/>
              </a:rPr>
              <a:t>“</a:t>
            </a:r>
            <a:r>
              <a:rPr lang="es-ES_tradnl" sz="2400" dirty="0">
                <a:effectLst/>
                <a:latin typeface="Corbel" panose="020B0503020204020204" pitchFamily="34" charset="0"/>
                <a:ea typeface="Arial" panose="020B0604020202020204" pitchFamily="34" charset="0"/>
              </a:rPr>
              <a:t>No</a:t>
            </a:r>
            <a:r>
              <a:rPr lang="es-ES" sz="2400" dirty="0">
                <a:effectLst/>
                <a:latin typeface="Corbel" panose="020B0503020204020204" pitchFamily="34" charset="0"/>
                <a:ea typeface="Times New Roman" panose="02020603050405020304" pitchFamily="18" charset="0"/>
              </a:rPr>
              <a:t> tengáis miedo al mundo, ni al futuro, ni a vuestra debilidad. El Señor os ha otorgado vivir en este momento de la historia, para que gracias a vuestra fe siga resonando su Nombre en toda la tierra</a:t>
            </a:r>
            <a:r>
              <a:rPr lang="es-ES" sz="2400" dirty="0">
                <a:effectLst/>
                <a:latin typeface="Corbel" panose="020B0503020204020204" pitchFamily="34" charset="0"/>
              </a:rPr>
              <a:t> </a:t>
            </a:r>
            <a:r>
              <a:rPr lang="es-ES" sz="2400" dirty="0">
                <a:effectLst/>
                <a:latin typeface="Corbel" panose="020B0503020204020204" pitchFamily="34" charset="0"/>
                <a:cs typeface="Tahoma" pitchFamily="34" charset="0"/>
              </a:rPr>
              <a:t>”</a:t>
            </a:r>
            <a:r>
              <a:rPr lang="es-ES" sz="2400" dirty="0">
                <a:latin typeface="Corbel" panose="020B0503020204020204" pitchFamily="34" charset="0"/>
                <a:cs typeface="Tahoma" pitchFamily="34" charset="0"/>
              </a:rPr>
              <a:t>.</a:t>
            </a:r>
          </a:p>
          <a:p>
            <a:pPr>
              <a:lnSpc>
                <a:spcPct val="90000"/>
              </a:lnSpc>
              <a:spcAft>
                <a:spcPts val="600"/>
              </a:spcAft>
              <a:buFont typeface="Arial" pitchFamily="34" charset="0"/>
            </a:pPr>
            <a:r>
              <a:rPr lang="es-ES" sz="2400" cap="small" dirty="0">
                <a:effectLst/>
                <a:latin typeface="Corbel" panose="020B0503020204020204" pitchFamily="34" charset="0"/>
                <a:ea typeface="Times New Roman" panose="02020603050405020304" pitchFamily="18" charset="0"/>
              </a:rPr>
              <a:t>Benedicto XVI</a:t>
            </a:r>
            <a:r>
              <a:rPr lang="es-ES" sz="2400" dirty="0">
                <a:effectLst/>
                <a:latin typeface="Corbel" panose="020B0503020204020204" pitchFamily="34" charset="0"/>
                <a:ea typeface="Times New Roman" panose="02020603050405020304" pitchFamily="18" charset="0"/>
              </a:rPr>
              <a:t>, </a:t>
            </a:r>
            <a:r>
              <a:rPr lang="es-ES" sz="2400" i="1" dirty="0">
                <a:effectLst/>
                <a:latin typeface="Corbel" panose="020B0503020204020204" pitchFamily="34" charset="0"/>
                <a:ea typeface="Times New Roman" panose="02020603050405020304" pitchFamily="18" charset="0"/>
              </a:rPr>
              <a:t>Vigilia de oración con los jóvenes en el Aeropuerto Cuatro Vientos de Madrid</a:t>
            </a:r>
            <a:r>
              <a:rPr lang="es-ES" sz="2400" dirty="0">
                <a:effectLst/>
                <a:latin typeface="Corbel" panose="020B0503020204020204" pitchFamily="34" charset="0"/>
                <a:ea typeface="Times New Roman" panose="02020603050405020304" pitchFamily="18" charset="0"/>
              </a:rPr>
              <a:t>, 20 de agosto de 2011</a:t>
            </a:r>
            <a:r>
              <a:rPr lang="es-ES" sz="2400" dirty="0">
                <a:effectLst/>
                <a:latin typeface="Corbel" panose="020B0503020204020204" pitchFamily="34" charset="0"/>
              </a:rPr>
              <a:t> </a:t>
            </a:r>
            <a:endParaRPr lang="es-ES" sz="2400" dirty="0">
              <a:latin typeface="Corbel" panose="020B0503020204020204" pitchFamily="34" charset="0"/>
              <a:cs typeface="Tahoma" pitchFamily="34" charset="0"/>
            </a:endParaRPr>
          </a:p>
        </p:txBody>
      </p:sp>
      <p:pic>
        <p:nvPicPr>
          <p:cNvPr id="4" name="Picture 4" descr="17 años de la elección de Benedicto XVI: &quot;Un simple y humilde trabajador de  la viña del Señor&quot; - Benedicto XVI - COPE">
            <a:extLst>
              <a:ext uri="{FF2B5EF4-FFF2-40B4-BE49-F238E27FC236}">
                <a16:creationId xmlns:a16="http://schemas.microsoft.com/office/drawing/2014/main" id="{68B78750-9A23-D6FA-1C06-98115214CC5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639" r="22388" b="-1"/>
          <a:stretch/>
        </p:blipFill>
        <p:spPr bwMode="auto">
          <a:xfrm>
            <a:off x="4773712" y="1630680"/>
            <a:ext cx="3886200" cy="4288536"/>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228600"/>
            <a:ext cx="7680960" cy="1066800"/>
          </a:xfrm>
        </p:spPr>
        <p:txBody>
          <a:bodyPr vert="horz" lIns="91440" tIns="45720" rIns="91440" bIns="45720" rtlCol="0" anchor="b" anchorCtr="0">
            <a:normAutofit/>
          </a:bodyPr>
          <a:lstStyle/>
          <a:p>
            <a:pPr>
              <a:lnSpc>
                <a:spcPct val="90000"/>
              </a:lnSpc>
            </a:pPr>
            <a:r>
              <a:rPr lang="es-ES" sz="3400" dirty="0"/>
              <a:t>Un pequeño grupo del que florecerá todo</a:t>
            </a:r>
          </a:p>
        </p:txBody>
      </p:sp>
    </p:spTree>
    <p:extLst>
      <p:ext uri="{BB962C8B-B14F-4D97-AF65-F5344CB8AC3E}">
        <p14:creationId xmlns:p14="http://schemas.microsoft.com/office/powerpoint/2010/main" val="27179561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Josemaría Escrivá de Balaguer - Wikipedia, la enciclopedia libre">
            <a:extLst>
              <a:ext uri="{FF2B5EF4-FFF2-40B4-BE49-F238E27FC236}">
                <a16:creationId xmlns:a16="http://schemas.microsoft.com/office/drawing/2014/main" id="{60F0CE91-BBBE-C914-0F1E-7A14B5FD821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 b="12040"/>
          <a:stretch/>
        </p:blipFill>
        <p:spPr bwMode="auto">
          <a:xfrm>
            <a:off x="4901184" y="1463040"/>
            <a:ext cx="3886200" cy="4288536"/>
          </a:xfrm>
          <a:prstGeom prst="rect">
            <a:avLst/>
          </a:prstGeom>
          <a:solidFill>
            <a:srgbClr val="FFFFFF"/>
          </a:solidFill>
        </p:spPr>
      </p:pic>
      <p:sp>
        <p:nvSpPr>
          <p:cNvPr id="5" name="Rectángulo 4">
            <a:extLst>
              <a:ext uri="{FF2B5EF4-FFF2-40B4-BE49-F238E27FC236}">
                <a16:creationId xmlns:a16="http://schemas.microsoft.com/office/drawing/2014/main" id="{AC4763B6-4D86-AD40-BEF2-2A8457452782}"/>
              </a:ext>
            </a:extLst>
          </p:cNvPr>
          <p:cNvSpPr/>
          <p:nvPr/>
        </p:nvSpPr>
        <p:spPr>
          <a:xfrm>
            <a:off x="352426" y="1463040"/>
            <a:ext cx="4219574" cy="4288536"/>
          </a:xfrm>
          <a:prstGeom prst="rect">
            <a:avLst/>
          </a:prstGeom>
        </p:spPr>
        <p:txBody>
          <a:bodyPr vert="horz" lIns="91440" tIns="45720" rIns="91440" bIns="45720" rtlCol="0">
            <a:noAutofit/>
          </a:bodyPr>
          <a:lstStyle/>
          <a:p>
            <a:pPr>
              <a:lnSpc>
                <a:spcPct val="90000"/>
              </a:lnSpc>
              <a:spcAft>
                <a:spcPts val="600"/>
              </a:spcAft>
              <a:buFont typeface="Arial" pitchFamily="34" charset="0"/>
            </a:pPr>
            <a:r>
              <a:rPr lang="es-ES_tradnl" sz="2000" dirty="0">
                <a:effectLst/>
                <a:latin typeface="Corbel" panose="020B0503020204020204" pitchFamily="34" charset="0"/>
                <a:ea typeface="Arial" panose="020B0604020202020204" pitchFamily="34" charset="0"/>
              </a:rPr>
              <a:t>“Cada</a:t>
            </a:r>
            <a:r>
              <a:rPr lang="es-ES_tradnl" sz="2000" dirty="0">
                <a:effectLst/>
                <a:latin typeface="Corbel" panose="020B0503020204020204" pitchFamily="34" charset="0"/>
                <a:ea typeface="Times New Roman" panose="02020603050405020304" pitchFamily="18" charset="0"/>
              </a:rPr>
              <a:t> generación de cristianos ha de redimir, ha de santificar su propio tiempo: para eso, necesita comprender y compartir las ansias de los otros hombres, sus iguales, a fin de darles a conocer, con don de lenguas, cómo deben corresponder a la acción del Espíritu Santo, a la efusión permanente de las riquezas del Corazón divino. A nosotros, los cristianos, nos corresponde anunciar en estos días, a ese mundo del que somos y en el que vivimos, el mensaje antiguo y nuevo del Evangelio</a:t>
            </a:r>
            <a:r>
              <a:rPr lang="es-ES" sz="2000" dirty="0">
                <a:effectLst/>
                <a:latin typeface="Corbel" panose="020B0503020204020204" pitchFamily="34" charset="0"/>
              </a:rPr>
              <a:t> </a:t>
            </a:r>
            <a:r>
              <a:rPr lang="es-ES" sz="2000" dirty="0">
                <a:effectLst/>
                <a:latin typeface="Corbel" panose="020B0503020204020204" pitchFamily="34" charset="0"/>
                <a:cs typeface="Tahoma" pitchFamily="34" charset="0"/>
              </a:rPr>
              <a:t>”.</a:t>
            </a:r>
            <a:endParaRPr lang="es-ES" sz="2000" dirty="0">
              <a:latin typeface="Corbel" panose="020B0503020204020204" pitchFamily="34" charset="0"/>
              <a:cs typeface="Tahoma" pitchFamily="34" charset="0"/>
            </a:endParaRPr>
          </a:p>
          <a:p>
            <a:pPr>
              <a:lnSpc>
                <a:spcPct val="90000"/>
              </a:lnSpc>
              <a:spcAft>
                <a:spcPts val="600"/>
              </a:spcAft>
              <a:buFont typeface="Arial" pitchFamily="34" charset="0"/>
            </a:pPr>
            <a:r>
              <a:rPr lang="es-ES" sz="2000" cap="small" dirty="0">
                <a:effectLst/>
                <a:latin typeface="Corbel" panose="020B0503020204020204" pitchFamily="34" charset="0"/>
                <a:cs typeface="Tahoma" pitchFamily="34" charset="0"/>
              </a:rPr>
              <a:t>Escrivá de Balaguer, J</a:t>
            </a:r>
            <a:r>
              <a:rPr lang="es-ES" sz="2000" dirty="0">
                <a:effectLst/>
                <a:latin typeface="Corbel" panose="020B0503020204020204" pitchFamily="34" charset="0"/>
                <a:cs typeface="Tahoma" pitchFamily="34" charset="0"/>
              </a:rPr>
              <a:t>., </a:t>
            </a:r>
            <a:r>
              <a:rPr lang="es-ES" sz="2000" i="1" dirty="0">
                <a:effectLst/>
                <a:latin typeface="Corbel" panose="020B0503020204020204" pitchFamily="34" charset="0"/>
                <a:ea typeface="Times New Roman" panose="02020603050405020304" pitchFamily="18" charset="0"/>
              </a:rPr>
              <a:t>Es Cristo que pasa</a:t>
            </a:r>
            <a:r>
              <a:rPr lang="es-ES" sz="2000" dirty="0">
                <a:effectLst/>
                <a:latin typeface="Corbel" panose="020B0503020204020204" pitchFamily="34" charset="0"/>
                <a:ea typeface="Times New Roman" panose="02020603050405020304" pitchFamily="18" charset="0"/>
              </a:rPr>
              <a:t>, Madrid: Rialp, 1973, núm. 132</a:t>
            </a:r>
            <a:r>
              <a:rPr lang="es-ES" sz="2000" dirty="0">
                <a:effectLst/>
                <a:latin typeface="Corbel" panose="020B0503020204020204" pitchFamily="34" charset="0"/>
              </a:rPr>
              <a:t> </a:t>
            </a:r>
            <a:endParaRPr lang="es-ES" sz="2000" dirty="0">
              <a:effectLst/>
              <a:latin typeface="Corbel" panose="020B0503020204020204" pitchFamily="34" charset="0"/>
              <a:cs typeface="Tahoma" pitchFamily="34" charset="0"/>
            </a:endParaRPr>
          </a:p>
        </p:txBody>
      </p:sp>
      <p:sp>
        <p:nvSpPr>
          <p:cNvPr id="3" name="Título 2">
            <a:extLst>
              <a:ext uri="{FF2B5EF4-FFF2-40B4-BE49-F238E27FC236}">
                <a16:creationId xmlns:a16="http://schemas.microsoft.com/office/drawing/2014/main" id="{71C317B2-C042-784F-8337-006E7367F249}"/>
              </a:ext>
            </a:extLst>
          </p:cNvPr>
          <p:cNvSpPr>
            <a:spLocks noGrp="1"/>
          </p:cNvSpPr>
          <p:nvPr>
            <p:ph type="title"/>
          </p:nvPr>
        </p:nvSpPr>
        <p:spPr>
          <a:xfrm>
            <a:off x="352426" y="228600"/>
            <a:ext cx="7680960" cy="1066800"/>
          </a:xfrm>
        </p:spPr>
        <p:txBody>
          <a:bodyPr vert="horz" lIns="91440" tIns="45720" rIns="91440" bIns="45720" rtlCol="0" anchor="b" anchorCtr="0">
            <a:normAutofit/>
          </a:bodyPr>
          <a:lstStyle/>
          <a:p>
            <a:pPr>
              <a:lnSpc>
                <a:spcPct val="90000"/>
              </a:lnSpc>
            </a:pPr>
            <a:r>
              <a:rPr lang="es-ES" sz="3400"/>
              <a:t>Evangelizar en la sociedad actual: “facilitar” espacio para Dios</a:t>
            </a:r>
          </a:p>
        </p:txBody>
      </p:sp>
    </p:spTree>
    <p:extLst>
      <p:ext uri="{BB962C8B-B14F-4D97-AF65-F5344CB8AC3E}">
        <p14:creationId xmlns:p14="http://schemas.microsoft.com/office/powerpoint/2010/main" val="41205274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descr="Imagen que contiene persona, grupo, gente, hombre&#10;&#10;Descripción generada automáticamente">
            <a:extLst>
              <a:ext uri="{FF2B5EF4-FFF2-40B4-BE49-F238E27FC236}">
                <a16:creationId xmlns:a16="http://schemas.microsoft.com/office/drawing/2014/main" id="{54810C5A-B187-3120-059B-8F5CAB5875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2965" y="0"/>
            <a:ext cx="7418070" cy="6858000"/>
          </a:xfrm>
          <a:prstGeom prst="rect">
            <a:avLst/>
          </a:prstGeom>
        </p:spPr>
      </p:pic>
    </p:spTree>
    <p:extLst>
      <p:ext uri="{BB962C8B-B14F-4D97-AF65-F5344CB8AC3E}">
        <p14:creationId xmlns:p14="http://schemas.microsoft.com/office/powerpoint/2010/main" val="29846465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ylar">
  <a:themeElements>
    <a:clrScheme name="Mylar">
      <a:dk1>
        <a:srgbClr val="000000"/>
      </a:dk1>
      <a:lt1>
        <a:srgbClr val="FFFFFF"/>
      </a:lt1>
      <a:dk2>
        <a:srgbClr val="656162"/>
      </a:dk2>
      <a:lt2>
        <a:srgbClr val="E0DACC"/>
      </a:lt2>
      <a:accent1>
        <a:srgbClr val="4A5A7A"/>
      </a:accent1>
      <a:accent2>
        <a:srgbClr val="F7BD40"/>
      </a:accent2>
      <a:accent3>
        <a:srgbClr val="975C00"/>
      </a:accent3>
      <a:accent4>
        <a:srgbClr val="754D41"/>
      </a:accent4>
      <a:accent5>
        <a:srgbClr val="838995"/>
      </a:accent5>
      <a:accent6>
        <a:srgbClr val="687B66"/>
      </a:accent6>
      <a:hlink>
        <a:srgbClr val="B5740B"/>
      </a:hlink>
      <a:folHlink>
        <a:srgbClr val="7483A0"/>
      </a:folHlink>
    </a:clrScheme>
    <a:fontScheme name="Mylar">
      <a:maj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ylar">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effectStyle>
        <a:effectStyle>
          <a:effectLst>
            <a:innerShdw blurRad="50800" dist="25400" dir="13500000">
              <a:srgbClr val="000000">
                <a:alpha val="75000"/>
              </a:srgbClr>
            </a:innerShdw>
            <a:outerShdw blurRad="50800" dist="25400" dir="5400000" rotWithShape="0">
              <a:srgbClr val="000000">
                <a:alpha val="50000"/>
              </a:srgbClr>
            </a:outerShdw>
          </a:effectLst>
          <a:scene3d>
            <a:camera prst="orthographicFront">
              <a:rot lat="0" lon="0" rev="0"/>
            </a:camera>
            <a:lightRig rig="threePt" dir="tl"/>
          </a:scene3d>
          <a:sp3d prstMaterial="dkEdge">
            <a:bevelT w="25400" h="508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tint val="100000"/>
                <a:shade val="30000"/>
                <a:alpha val="100000"/>
                <a:satMod val="255000"/>
                <a:lumMod val="100000"/>
              </a:schemeClr>
            </a:gs>
          </a:gsLst>
          <a:path path="circle">
            <a:fillToRect l="50000" t="-80000" r="50000" b="180000"/>
          </a:path>
        </a:gradFill>
        <a:blipFill rotWithShape="1">
          <a:blip xmlns:r="http://schemas.openxmlformats.org/officeDocument/2006/relationships" r:embed="rId1">
            <a:duotone>
              <a:schemeClr val="phClr">
                <a:lumMod val="80000"/>
              </a:schemeClr>
              <a:schemeClr val="phClr">
                <a:tint val="50000"/>
                <a:lumMod val="150000"/>
              </a:schemeClr>
            </a:duotone>
          </a:blip>
          <a:stretch/>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TM01790491[[fn=Mylar]]</Template>
  <TotalTime>5032</TotalTime>
  <Words>9512</Words>
  <Application>Microsoft Office PowerPoint</Application>
  <PresentationFormat>Presentación en pantalla (4:3)</PresentationFormat>
  <Paragraphs>262</Paragraphs>
  <Slides>94</Slides>
  <Notes>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94</vt:i4>
      </vt:variant>
    </vt:vector>
  </HeadingPairs>
  <TitlesOfParts>
    <vt:vector size="99" baseType="lpstr">
      <vt:lpstr>Arial</vt:lpstr>
      <vt:lpstr>Calibri</vt:lpstr>
      <vt:lpstr>Corbel</vt:lpstr>
      <vt:lpstr>Tahoma</vt:lpstr>
      <vt:lpstr>Mylar</vt:lpstr>
      <vt:lpstr>Ateísmo y deseo de Dios</vt:lpstr>
      <vt:lpstr>Cuestiones contemporáneas importantes que inciden y configuran nuestro modo de creer</vt:lpstr>
      <vt:lpstr>¿Qué pasa con muestro mundo moderno? Distorsión de los deseos humanos, falta de búsqueda de la verdad</vt:lpstr>
      <vt:lpstr>Caracterizaciones del nuestro mundo contemporáneo</vt:lpstr>
      <vt:lpstr>Un tiempo que es ambiguo</vt:lpstr>
      <vt:lpstr>El progreso humano y velocidad de cambios</vt:lpstr>
      <vt:lpstr>Una nueva forma de civilización secular</vt:lpstr>
      <vt:lpstr>Una nueva forma de civilización secular</vt:lpstr>
      <vt:lpstr>Presentación de PowerPoint</vt:lpstr>
      <vt:lpstr>La abolición de la condición humana natural</vt:lpstr>
      <vt:lpstr>La abolición de la condición humana natural</vt:lpstr>
      <vt:lpstr>Presentación de PowerPoint</vt:lpstr>
      <vt:lpstr>La modernidad y la pérdida del sentido de la sabiduría</vt:lpstr>
      <vt:lpstr>Presentación de PowerPoint</vt:lpstr>
      <vt:lpstr>Apuntando hacia la herencia de la Modernidad</vt:lpstr>
      <vt:lpstr>Una crítica a la Modernidad desde la Ética</vt:lpstr>
      <vt:lpstr>Rémi Brague</vt:lpstr>
      <vt:lpstr>Problema más amplio: el proyecto de la Modernidad</vt:lpstr>
      <vt:lpstr>Problema más amplio: el proyecto de la Modernidad</vt:lpstr>
      <vt:lpstr>Problema más amplio: el proyecto de la Modernidad</vt:lpstr>
      <vt:lpstr>Problema más amplio: el proyecto de la Modernidad</vt:lpstr>
      <vt:lpstr>Sobre el nihilismo</vt:lpstr>
      <vt:lpstr>Sobre el nihilismo</vt:lpstr>
      <vt:lpstr>Pérdida del sentido de fin de la vida. No saber a qué dios se adora</vt:lpstr>
      <vt:lpstr>Una libertad sostenida sobre sí misma</vt:lpstr>
      <vt:lpstr>Una libertad sostenida sobre sí misma</vt:lpstr>
      <vt:lpstr>Una libertad sostenida sobre sí misma</vt:lpstr>
      <vt:lpstr>Una libertad sostenida sobre sí misma</vt:lpstr>
      <vt:lpstr>Progresivo abandono de la idea de «vida» </vt:lpstr>
      <vt:lpstr>Progresivo abandono de la idea de «vida» </vt:lpstr>
      <vt:lpstr>Progresivo abandono de la idea de «vida» </vt:lpstr>
      <vt:lpstr>Progresivo abandono de la idea de «vida» </vt:lpstr>
      <vt:lpstr>Encubrimiento de los fines racionales de la voluntad</vt:lpstr>
      <vt:lpstr>Encubrimiento de los fines racionales de la voluntad</vt:lpstr>
      <vt:lpstr>Encubrimiento de los fines racionales de la voluntad</vt:lpstr>
      <vt:lpstr>¿Cómo se ha configurado nuestro mundo moderno? La fuerza del empirismo y la omnipresencia del emotivismo</vt:lpstr>
      <vt:lpstr>La primacía de lo empírico: el conocimiento científico</vt:lpstr>
      <vt:lpstr>Un problema de los empiristas no de lo empírico</vt:lpstr>
      <vt:lpstr>Crisis profunda del nihilismo</vt:lpstr>
      <vt:lpstr>La realidad desde la configuración personal de un subjetivismo emotivista</vt:lpstr>
      <vt:lpstr>Problema: emotivismo como principio social en la Modernidad</vt:lpstr>
      <vt:lpstr>Problema: emotivismo como principio social en la Modernidad</vt:lpstr>
      <vt:lpstr>Problema: emotivismo como principio social en la Modernidad</vt:lpstr>
      <vt:lpstr>Problema: emotivismo como principio social en la Modernidad</vt:lpstr>
      <vt:lpstr>Problema: emotivismo como principio social en la Modernidad</vt:lpstr>
      <vt:lpstr>Problema: emotivismo como principio social en la Modernidad</vt:lpstr>
      <vt:lpstr>La tecnología como filtro para la comprensión de la verdad sobre la vida humana</vt:lpstr>
      <vt:lpstr>Sobre la técnica y la tecnología</vt:lpstr>
      <vt:lpstr>¿Qué olvida nuestro mundo moderno? Los fines de la vida y la búsqueda de lo propiamente humano</vt:lpstr>
      <vt:lpstr>¿Qué pasa por alto nuestra sociedad moderna?</vt:lpstr>
      <vt:lpstr>La naturaleza y sus fines</vt:lpstr>
      <vt:lpstr>La naturaleza y sus fines</vt:lpstr>
      <vt:lpstr>La racionalidad de la corporalidad humana</vt:lpstr>
      <vt:lpstr>La racionalidad de la corporalidad humana</vt:lpstr>
      <vt:lpstr>Valor primordial: vitalismo metabólico</vt:lpstr>
      <vt:lpstr>Valor primordial: vitalismo metabólico</vt:lpstr>
      <vt:lpstr>Valor primordial: vitalismo metabólico</vt:lpstr>
      <vt:lpstr>Factores que afectan el comienzo de la vida humana</vt:lpstr>
      <vt:lpstr>Tecnología médica y vida humana</vt:lpstr>
      <vt:lpstr>La deshumanización tecnocrática</vt:lpstr>
      <vt:lpstr>La deshumanización tecnocrática</vt:lpstr>
      <vt:lpstr>¿A qué prestar atención con respecto a la corporalidad humana?: Vulnerabilidad y dependencia</vt:lpstr>
      <vt:lpstr>Un sutil impedimento gnoseológico</vt:lpstr>
      <vt:lpstr>Un sutil impedimento gnoseológico</vt:lpstr>
      <vt:lpstr>Un sutil impedimento gnoseológico</vt:lpstr>
      <vt:lpstr>Una ceguera ante determinados valores</vt:lpstr>
      <vt:lpstr>¿Qué es posible creer y esperar? Sobre la fe que se nos ha revelado y la esperanza sin garantías</vt:lpstr>
      <vt:lpstr>Una fragmentación (compartimentación) diluyente</vt:lpstr>
      <vt:lpstr>Polaridades o dualidades antropológicas: cuerpo y espíritu</vt:lpstr>
      <vt:lpstr>Polaridades o dualidades antropológicas: varón y mujer</vt:lpstr>
      <vt:lpstr>Polaridades o dualidades antropológicas: individuo y comunidad</vt:lpstr>
      <vt:lpstr>Polaridades o dualidades antropológicas: individuo y comunidad</vt:lpstr>
      <vt:lpstr>Una sociedad sin religión, ¿gran paradoja?</vt:lpstr>
      <vt:lpstr>Cristianismo y modernidad</vt:lpstr>
      <vt:lpstr>El alejamiento de Dios y la fe revelada</vt:lpstr>
      <vt:lpstr>El alejamiento de Dios y la fe revelada</vt:lpstr>
      <vt:lpstr>El alejamiento de Dios y la fe revelada</vt:lpstr>
      <vt:lpstr>El alejamiento de Dios y la fe revelada</vt:lpstr>
      <vt:lpstr>El alejamiento de Dios y la fe revelada</vt:lpstr>
      <vt:lpstr>Disolución del sujeto, de la verdad y de la historia</vt:lpstr>
      <vt:lpstr>Vivir en “un ya pero todavía no”</vt:lpstr>
      <vt:lpstr>Vivir en “un ya pero todavía no”</vt:lpstr>
      <vt:lpstr>¿Qué podemos hacer los cristianos?</vt:lpstr>
      <vt:lpstr>Transmitir la fe en una cultura “vaciada” de ella</vt:lpstr>
      <vt:lpstr>“Pensar” la fe: explicar por qué es razonable creer lo que se cree</vt:lpstr>
      <vt:lpstr>Evangelizar en la sociedad actual: “facilitar” espacio para Dios</vt:lpstr>
      <vt:lpstr>¿Esperanza sin garantías?</vt:lpstr>
      <vt:lpstr>Huir de los intentos de instaurar una utopía</vt:lpstr>
      <vt:lpstr>Ratzinger: no a un “reino del hombre”</vt:lpstr>
      <vt:lpstr>Ratzinger: no a un “reino del hombre”</vt:lpstr>
      <vt:lpstr>Ratzinger: no a un “reino del hombre”</vt:lpstr>
      <vt:lpstr>Un pequeño grupo del que florecerá todo</vt:lpstr>
      <vt:lpstr>Evangelizar en la sociedad actual: “facilitar” espacio para Dios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era de la posverdad</dc:title>
  <dc:creator>sysadmin</dc:creator>
  <cp:lastModifiedBy>Martín Montoya</cp:lastModifiedBy>
  <cp:revision>119</cp:revision>
  <cp:lastPrinted>2022-05-10T10:30:05Z</cp:lastPrinted>
  <dcterms:created xsi:type="dcterms:W3CDTF">2019-05-06T15:36:53Z</dcterms:created>
  <dcterms:modified xsi:type="dcterms:W3CDTF">2024-09-24T20:41:27Z</dcterms:modified>
</cp:coreProperties>
</file>